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8" r:id="rId3"/>
  </p:sldMasterIdLst>
  <p:notesMasterIdLst>
    <p:notesMasterId r:id="rId8"/>
  </p:notesMasterIdLst>
  <p:handoutMasterIdLst>
    <p:handoutMasterId r:id="rId60"/>
  </p:handoutMasterIdLst>
  <p:sldIdLst>
    <p:sldId id="698" r:id="rId4"/>
    <p:sldId id="327" r:id="rId5"/>
    <p:sldId id="257" r:id="rId6"/>
    <p:sldId id="539" r:id="rId7"/>
    <p:sldId id="403" r:id="rId9"/>
    <p:sldId id="260" r:id="rId10"/>
    <p:sldId id="261" r:id="rId11"/>
    <p:sldId id="269" r:id="rId12"/>
    <p:sldId id="429" r:id="rId13"/>
    <p:sldId id="428" r:id="rId14"/>
    <p:sldId id="270" r:id="rId15"/>
    <p:sldId id="397" r:id="rId16"/>
    <p:sldId id="398" r:id="rId17"/>
    <p:sldId id="271" r:id="rId18"/>
    <p:sldId id="430" r:id="rId19"/>
    <p:sldId id="274" r:id="rId20"/>
    <p:sldId id="465" r:id="rId21"/>
    <p:sldId id="468" r:id="rId22"/>
    <p:sldId id="443" r:id="rId23"/>
    <p:sldId id="586" r:id="rId24"/>
    <p:sldId id="587" r:id="rId25"/>
    <p:sldId id="450" r:id="rId26"/>
    <p:sldId id="452" r:id="rId27"/>
    <p:sldId id="447" r:id="rId28"/>
    <p:sldId id="446" r:id="rId29"/>
    <p:sldId id="440" r:id="rId30"/>
    <p:sldId id="437" r:id="rId31"/>
    <p:sldId id="438" r:id="rId32"/>
    <p:sldId id="456" r:id="rId33"/>
    <p:sldId id="466" r:id="rId34"/>
    <p:sldId id="469" r:id="rId35"/>
    <p:sldId id="457" r:id="rId36"/>
    <p:sldId id="473" r:id="rId37"/>
    <p:sldId id="476" r:id="rId38"/>
    <p:sldId id="526" r:id="rId39"/>
    <p:sldId id="404" r:id="rId40"/>
    <p:sldId id="471" r:id="rId41"/>
    <p:sldId id="527" r:id="rId42"/>
    <p:sldId id="423" r:id="rId43"/>
    <p:sldId id="459" r:id="rId44"/>
    <p:sldId id="460" r:id="rId45"/>
    <p:sldId id="454" r:id="rId46"/>
    <p:sldId id="455" r:id="rId47"/>
    <p:sldId id="461" r:id="rId48"/>
    <p:sldId id="462" r:id="rId49"/>
    <p:sldId id="588" r:id="rId50"/>
    <p:sldId id="589" r:id="rId51"/>
    <p:sldId id="590" r:id="rId52"/>
    <p:sldId id="595" r:id="rId53"/>
    <p:sldId id="594" r:id="rId54"/>
    <p:sldId id="413" r:id="rId55"/>
    <p:sldId id="591" r:id="rId56"/>
    <p:sldId id="592" r:id="rId57"/>
    <p:sldId id="593" r:id="rId58"/>
    <p:sldId id="695" r:id="rId59"/>
  </p:sldIdLst>
  <p:sldSz cx="12192000" cy="6858000"/>
  <p:notesSz cx="12192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6134"/>
    <p:restoredTop sz="96405"/>
  </p:normalViewPr>
  <p:slideViewPr>
    <p:cSldViewPr>
      <p:cViewPr varScale="1">
        <p:scale>
          <a:sx n="95" d="100"/>
          <a:sy n="95" d="100"/>
        </p:scale>
        <p:origin x="216" y="864"/>
      </p:cViewPr>
      <p:guideLst>
        <p:guide orient="horz" pos="2982"/>
        <p:guide pos="21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notesMaster" Target="notesMasters/notesMaster1.xml"/><Relationship Id="rId7" Type="http://schemas.openxmlformats.org/officeDocument/2006/relationships/slide" Target="slides/slide4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handoutMaster" Target="handoutMasters/handoutMaster1.xml"/><Relationship Id="rId6" Type="http://schemas.openxmlformats.org/officeDocument/2006/relationships/slide" Target="slides/slide3.xml"/><Relationship Id="rId59" Type="http://schemas.openxmlformats.org/officeDocument/2006/relationships/slide" Target="slides/slide55.xml"/><Relationship Id="rId58" Type="http://schemas.openxmlformats.org/officeDocument/2006/relationships/slide" Target="slides/slide54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slide" Target="slides/slide2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6905979" y="0"/>
            <a:ext cx="52832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9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6905979" y="6513910"/>
            <a:ext cx="52832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6905625" y="0"/>
            <a:ext cx="52832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006516-6E17-42D9-AB97-C710116AF588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038600" y="857250"/>
            <a:ext cx="41148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1219200" y="3300413"/>
            <a:ext cx="97536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6905625" y="6513513"/>
            <a:ext cx="52832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AC9367-CA72-4B03-B84C-3FF4EB2866F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AC9367-CA72-4B03-B84C-3FF4EB2866F3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5.xml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6.xml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7.xml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8.xml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themeOverride" Target="../theme/themeOverride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gradFill flip="none" rotWithShape="1">
          <a:gsLst>
            <a:gs pos="0">
              <a:schemeClr val="tx2">
                <a:lumMod val="85000"/>
                <a:lumOff val="15000"/>
                <a:alpha val="77000"/>
              </a:schemeClr>
            </a:gs>
            <a:gs pos="56000">
              <a:schemeClr val="accent5"/>
            </a:gs>
            <a:gs pos="100000">
              <a:schemeClr val="accent6">
                <a:lumMod val="5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272440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3792811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861215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2494951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altLang="zh-CN" dirty="0"/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3030482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3604562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4140093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4720970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5256501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项目录">
    <p:bg>
      <p:bgPr>
        <a:gradFill flip="none" rotWithShape="1">
          <a:gsLst>
            <a:gs pos="0">
              <a:schemeClr val="tx2">
                <a:lumMod val="85000"/>
                <a:lumOff val="15000"/>
                <a:alpha val="77000"/>
              </a:schemeClr>
            </a:gs>
            <a:gs pos="56000">
              <a:schemeClr val="accent5"/>
            </a:gs>
            <a:gs pos="100000">
              <a:schemeClr val="accent6">
                <a:lumMod val="5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272440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3792811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861215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2494951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altLang="zh-CN" dirty="0"/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3030482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3604562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4140093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4720970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5256501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gradFill flip="none" rotWithShape="1">
          <a:gsLst>
            <a:gs pos="0">
              <a:schemeClr val="tx2">
                <a:lumMod val="85000"/>
                <a:lumOff val="15000"/>
                <a:alpha val="77000"/>
              </a:schemeClr>
            </a:gs>
            <a:gs pos="56000">
              <a:schemeClr val="accent5"/>
            </a:gs>
            <a:gs pos="100000">
              <a:schemeClr val="accent6">
                <a:lumMod val="5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2355075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3423479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491883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 rot="10800000">
            <a:off x="2871901" y="5560286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212561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altLang="zh-CN" dirty="0"/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2661150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3235230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3770761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4351638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4887169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3571403" y="5420041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71403" y="5955572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gradFill flip="none" rotWithShape="1">
          <a:gsLst>
            <a:gs pos="0">
              <a:schemeClr val="tx2">
                <a:lumMod val="85000"/>
                <a:lumOff val="15000"/>
                <a:alpha val="77000"/>
              </a:schemeClr>
            </a:gs>
            <a:gs pos="56000">
              <a:schemeClr val="accent5"/>
            </a:gs>
            <a:gs pos="100000">
              <a:schemeClr val="accent6">
                <a:lumMod val="5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1871443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293984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008251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 rot="10800000">
            <a:off x="2871901" y="5076654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1641987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altLang="zh-CN" dirty="0"/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2177518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2751598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3287129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3868006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4403537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3571403" y="4936409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71403" y="5471940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17" name="椭圆 16"/>
          <p:cNvSpPr/>
          <p:nvPr userDrawn="1"/>
        </p:nvSpPr>
        <p:spPr>
          <a:xfrm rot="10800000">
            <a:off x="2871901" y="614505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71403" y="6004812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71403" y="6540343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gradFill flip="none" rotWithShape="1">
          <a:gsLst>
            <a:gs pos="0">
              <a:schemeClr val="tx2">
                <a:lumMod val="85000"/>
                <a:lumOff val="15000"/>
                <a:alpha val="77000"/>
              </a:schemeClr>
            </a:gs>
            <a:gs pos="56000">
              <a:schemeClr val="accent5"/>
            </a:gs>
            <a:gs pos="100000">
              <a:schemeClr val="accent6">
                <a:lumMod val="5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850" y="1163964"/>
            <a:ext cx="3162300" cy="60755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436210"/>
            <a:ext cx="316230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Part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2449" y="3663536"/>
            <a:ext cx="4727103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63850" y="4420666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85635" y="462109"/>
            <a:ext cx="4727103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2 </a:t>
            </a:r>
            <a:r>
              <a:rPr lang="zh-CN" altLang="en-US" dirty="0"/>
              <a:t>心得体会</a:t>
            </a:r>
            <a:endParaRPr lang="zh-CN" altLang="en-US" dirty="0"/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3243" y="1459982"/>
            <a:ext cx="11379176" cy="43965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  <a:defRPr lang="zh-CN" alt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50000"/>
              </a:lnSpc>
              <a:defRPr lang="zh-CN" alt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zh-CN" altLang="en-US" dirty="0"/>
              <a:t>标题</a:t>
            </a:r>
            <a:r>
              <a:rPr lang="en-US" altLang="zh-CN" dirty="0"/>
              <a:t>1</a:t>
            </a:r>
            <a:endParaRPr lang="zh-CN" altLang="en-US" dirty="0"/>
          </a:p>
          <a:p>
            <a:pPr lvl="1"/>
            <a:r>
              <a:rPr lang="zh-CN" altLang="en-US" dirty="0"/>
              <a:t>正文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pic>
        <p:nvPicPr>
          <p:cNvPr id="2050" name="Picture 2" descr="http://www.whu.edu.cn/ch_template/img/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173" y="6160958"/>
            <a:ext cx="1389245" cy="4422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85635" y="462109"/>
            <a:ext cx="4727103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2 </a:t>
            </a:r>
            <a:r>
              <a:rPr lang="zh-CN" altLang="en-US" dirty="0"/>
              <a:t>心得体会</a:t>
            </a:r>
            <a:endParaRPr lang="zh-CN" altLang="en-US" dirty="0"/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5437" y="1459982"/>
            <a:ext cx="11376981" cy="43965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  <a:defRPr lang="zh-CN" alt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50000"/>
              </a:lnSpc>
              <a:defRPr lang="zh-CN" alt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zh-CN" altLang="en-US" dirty="0"/>
              <a:t>标题</a:t>
            </a:r>
            <a:r>
              <a:rPr lang="en-US" altLang="zh-CN" dirty="0"/>
              <a:t>1</a:t>
            </a:r>
            <a:endParaRPr lang="zh-CN" altLang="en-US" dirty="0"/>
          </a:p>
          <a:p>
            <a:pPr lvl="1"/>
            <a:r>
              <a:rPr lang="zh-CN" altLang="en-US" dirty="0"/>
              <a:t>正文</a:t>
            </a:r>
            <a:endParaRPr lang="zh-CN" altLang="en-US" dirty="0"/>
          </a:p>
          <a:p>
            <a:pPr lvl="0"/>
            <a:endParaRPr lang="zh-CN" altLang="en-US" dirty="0"/>
          </a:p>
        </p:txBody>
      </p:sp>
      <p:pic>
        <p:nvPicPr>
          <p:cNvPr id="8" name="Picture 2" descr="http://www.whu.edu.cn/ch_template/img/logo.png"/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3173" y="6160958"/>
            <a:ext cx="1389245" cy="442290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0743A12C-793C-4A7A-8541-826FFE97EE8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bg>
      <p:bgPr>
        <a:gradFill flip="none" rotWithShape="1">
          <a:gsLst>
            <a:gs pos="0">
              <a:schemeClr val="tx2">
                <a:lumMod val="85000"/>
                <a:lumOff val="15000"/>
                <a:alpha val="77000"/>
              </a:schemeClr>
            </a:gs>
            <a:gs pos="56000">
              <a:schemeClr val="accent5"/>
            </a:gs>
            <a:gs pos="100000">
              <a:schemeClr val="accent6">
                <a:lumMod val="5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2355075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3423479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491883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 rot="10800000">
            <a:off x="2871901" y="5560286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212561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altLang="zh-CN" dirty="0"/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2661150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3235230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3770761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4351638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4887169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3571403" y="5420041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71403" y="5955572"/>
            <a:ext cx="6464300" cy="3693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五项目录">
    <p:bg>
      <p:bgPr>
        <a:gradFill flip="none" rotWithShape="1">
          <a:gsLst>
            <a:gs pos="0">
              <a:schemeClr val="tx2">
                <a:lumMod val="85000"/>
                <a:lumOff val="15000"/>
                <a:alpha val="77000"/>
              </a:schemeClr>
            </a:gs>
            <a:gs pos="56000">
              <a:schemeClr val="accent5"/>
            </a:gs>
            <a:gs pos="100000">
              <a:schemeClr val="accent6">
                <a:lumMod val="5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椭圆 13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18" name="椭圆 17"/>
          <p:cNvSpPr/>
          <p:nvPr userDrawn="1"/>
        </p:nvSpPr>
        <p:spPr>
          <a:xfrm rot="10800000">
            <a:off x="2871901" y="1871443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19" name="椭圆 18"/>
          <p:cNvSpPr/>
          <p:nvPr userDrawn="1"/>
        </p:nvSpPr>
        <p:spPr>
          <a:xfrm rot="10800000">
            <a:off x="2871901" y="293984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0" name="椭圆 19"/>
          <p:cNvSpPr/>
          <p:nvPr userDrawn="1"/>
        </p:nvSpPr>
        <p:spPr>
          <a:xfrm rot="10800000">
            <a:off x="2871901" y="4008251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1" name="椭圆 20"/>
          <p:cNvSpPr/>
          <p:nvPr userDrawn="1"/>
        </p:nvSpPr>
        <p:spPr>
          <a:xfrm rot="10800000">
            <a:off x="2871901" y="5076654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6" name="文本占位符 14"/>
          <p:cNvSpPr>
            <a:spLocks noGrp="1"/>
          </p:cNvSpPr>
          <p:nvPr>
            <p:ph type="body" sz="quarter" idx="10" hasCustomPrompt="1"/>
          </p:nvPr>
        </p:nvSpPr>
        <p:spPr>
          <a:xfrm>
            <a:off x="3571403" y="1641987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9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232239"/>
            <a:ext cx="3162300" cy="10064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66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zh-CN" altLang="en-US" dirty="0"/>
              <a:t>目录</a:t>
            </a:r>
            <a:endParaRPr lang="zh-CN" altLang="en-US" dirty="0"/>
          </a:p>
        </p:txBody>
      </p:sp>
      <p:sp>
        <p:nvSpPr>
          <p:cNvPr id="30" name="文本占位符 14"/>
          <p:cNvSpPr>
            <a:spLocks noGrp="1"/>
          </p:cNvSpPr>
          <p:nvPr>
            <p:ph type="body" sz="quarter" idx="12" hasCustomPrompt="1"/>
          </p:nvPr>
        </p:nvSpPr>
        <p:spPr>
          <a:xfrm>
            <a:off x="4514850" y="1178929"/>
            <a:ext cx="3162300" cy="5355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Content</a:t>
            </a:r>
            <a:endParaRPr lang="en-US" altLang="zh-CN" dirty="0"/>
          </a:p>
        </p:txBody>
      </p:sp>
      <p:sp>
        <p:nvSpPr>
          <p:cNvPr id="31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571403" y="2177518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2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3571403" y="2751598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3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3571403" y="3287129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4" name="文本占位符 14"/>
          <p:cNvSpPr>
            <a:spLocks noGrp="1"/>
          </p:cNvSpPr>
          <p:nvPr>
            <p:ph type="body" sz="quarter" idx="16" hasCustomPrompt="1"/>
          </p:nvPr>
        </p:nvSpPr>
        <p:spPr>
          <a:xfrm>
            <a:off x="3571403" y="3868006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5" name="文本占位符 14"/>
          <p:cNvSpPr>
            <a:spLocks noGrp="1"/>
          </p:cNvSpPr>
          <p:nvPr>
            <p:ph type="body" sz="quarter" idx="17" hasCustomPrompt="1"/>
          </p:nvPr>
        </p:nvSpPr>
        <p:spPr>
          <a:xfrm>
            <a:off x="3571403" y="4403537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36" name="文本占位符 14"/>
          <p:cNvSpPr>
            <a:spLocks noGrp="1"/>
          </p:cNvSpPr>
          <p:nvPr>
            <p:ph type="body" sz="quarter" idx="18" hasCustomPrompt="1"/>
          </p:nvPr>
        </p:nvSpPr>
        <p:spPr>
          <a:xfrm>
            <a:off x="3571403" y="4936409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37" name="文本占位符 14"/>
          <p:cNvSpPr>
            <a:spLocks noGrp="1"/>
          </p:cNvSpPr>
          <p:nvPr>
            <p:ph type="body" sz="quarter" idx="19" hasCustomPrompt="1"/>
          </p:nvPr>
        </p:nvSpPr>
        <p:spPr>
          <a:xfrm>
            <a:off x="3571403" y="5471940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  <p:sp>
        <p:nvSpPr>
          <p:cNvPr id="17" name="椭圆 16"/>
          <p:cNvSpPr/>
          <p:nvPr userDrawn="1"/>
        </p:nvSpPr>
        <p:spPr>
          <a:xfrm rot="10800000">
            <a:off x="2871901" y="6145057"/>
            <a:ext cx="536134" cy="579952"/>
          </a:xfrm>
          <a:prstGeom prst="ellipse">
            <a:avLst/>
          </a:prstGeom>
          <a:gradFill flip="none" rotWithShape="1">
            <a:gsLst>
              <a:gs pos="12000">
                <a:schemeClr val="bg1">
                  <a:lumMod val="7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ln w="38100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cs typeface="+mn-ea"/>
              <a:sym typeface="+mn-lt"/>
            </a:endParaRPr>
          </a:p>
        </p:txBody>
      </p:sp>
      <p:sp>
        <p:nvSpPr>
          <p:cNvPr id="22" name="文本占位符 14"/>
          <p:cNvSpPr>
            <a:spLocks noGrp="1"/>
          </p:cNvSpPr>
          <p:nvPr>
            <p:ph type="body" sz="quarter" idx="20" hasCustomPrompt="1"/>
          </p:nvPr>
        </p:nvSpPr>
        <p:spPr>
          <a:xfrm>
            <a:off x="3571403" y="6004812"/>
            <a:ext cx="3162300" cy="4801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23" name="文本占位符 14"/>
          <p:cNvSpPr>
            <a:spLocks noGrp="1"/>
          </p:cNvSpPr>
          <p:nvPr>
            <p:ph type="body" sz="quarter" idx="21" hasCustomPrompt="1"/>
          </p:nvPr>
        </p:nvSpPr>
        <p:spPr>
          <a:xfrm>
            <a:off x="3571403" y="6540343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副标题页">
    <p:bg>
      <p:bgPr>
        <a:gradFill flip="none" rotWithShape="1">
          <a:gsLst>
            <a:gs pos="0">
              <a:schemeClr val="tx2">
                <a:lumMod val="85000"/>
                <a:lumOff val="15000"/>
                <a:alpha val="77000"/>
              </a:schemeClr>
            </a:gs>
            <a:gs pos="56000">
              <a:schemeClr val="accent5"/>
            </a:gs>
            <a:gs pos="100000">
              <a:schemeClr val="accent6">
                <a:lumMod val="50000"/>
              </a:schemeClr>
            </a:gs>
          </a:gsLst>
          <a:lin ang="3600000" scaled="0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514850" y="1163964"/>
            <a:ext cx="3162300" cy="607550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3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2" name="椭圆 1"/>
          <p:cNvSpPr/>
          <p:nvPr userDrawn="1"/>
        </p:nvSpPr>
        <p:spPr>
          <a:xfrm>
            <a:off x="1199949" y="-1467051"/>
            <a:ext cx="9792102" cy="9792100"/>
          </a:xfrm>
          <a:prstGeom prst="ellipse">
            <a:avLst/>
          </a:prstGeom>
          <a:noFill/>
          <a:ln w="28575">
            <a:gradFill>
              <a:gsLst>
                <a:gs pos="100000">
                  <a:schemeClr val="accent1">
                    <a:lumMod val="5000"/>
                    <a:lumOff val="95000"/>
                  </a:schemeClr>
                </a:gs>
                <a:gs pos="19000">
                  <a:schemeClr val="bg1">
                    <a:lumMod val="85000"/>
                  </a:schemeClr>
                </a:gs>
              </a:gsLst>
              <a:lin ang="5400000" scaled="1"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sp>
        <p:nvSpPr>
          <p:cNvPr id="8" name="文本占位符 14"/>
          <p:cNvSpPr>
            <a:spLocks noGrp="1"/>
          </p:cNvSpPr>
          <p:nvPr>
            <p:ph type="body" sz="quarter" idx="11" hasCustomPrompt="1"/>
          </p:nvPr>
        </p:nvSpPr>
        <p:spPr>
          <a:xfrm>
            <a:off x="4514850" y="436210"/>
            <a:ext cx="3162300" cy="1089529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7200" b="1">
                <a:gradFill>
                  <a:gsLst>
                    <a:gs pos="12000">
                      <a:prstClr val="white">
                        <a:lumMod val="75000"/>
                      </a:prstClr>
                    </a:gs>
                    <a:gs pos="100000">
                      <a:prstClr val="white">
                        <a:shade val="100000"/>
                        <a:satMod val="115000"/>
                      </a:prstClr>
                    </a:gs>
                  </a:gsLst>
                  <a:lin ang="2700000" scaled="1"/>
                </a:gra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pPr lvl="0"/>
            <a:r>
              <a:rPr lang="en-US" altLang="zh-CN" dirty="0"/>
              <a:t>Part</a:t>
            </a:r>
            <a:endParaRPr lang="zh-CN" altLang="en-US" dirty="0"/>
          </a:p>
        </p:txBody>
      </p:sp>
      <p:sp>
        <p:nvSpPr>
          <p:cNvPr id="9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3732449" y="3663536"/>
            <a:ext cx="4727103" cy="75713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48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工作回顾</a:t>
            </a:r>
            <a:endParaRPr lang="zh-CN" altLang="en-US" dirty="0"/>
          </a:p>
        </p:txBody>
      </p:sp>
      <p:sp>
        <p:nvSpPr>
          <p:cNvPr id="11" name="文本占位符 14"/>
          <p:cNvSpPr>
            <a:spLocks noGrp="1"/>
          </p:cNvSpPr>
          <p:nvPr>
            <p:ph type="body" sz="quarter" idx="15" hasCustomPrompt="1"/>
          </p:nvPr>
        </p:nvSpPr>
        <p:spPr>
          <a:xfrm>
            <a:off x="2863850" y="4420666"/>
            <a:ext cx="6464300" cy="3416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点击此处添加文本内容，如关键词、部分简单介绍等。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1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3235" y="260350"/>
            <a:ext cx="921600" cy="921600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2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85635" y="462109"/>
            <a:ext cx="4727103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2 </a:t>
            </a:r>
            <a:r>
              <a:rPr lang="zh-CN" altLang="en-US" dirty="0"/>
              <a:t>心得体会</a:t>
            </a:r>
            <a:endParaRPr lang="zh-CN" altLang="en-US" dirty="0"/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3243" y="1459982"/>
            <a:ext cx="11379176" cy="43965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  <a:defRPr lang="zh-CN" alt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50000"/>
              </a:lnSpc>
              <a:defRPr lang="zh-CN" alt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zh-CN" altLang="en-US" dirty="0"/>
              <a:t>标题</a:t>
            </a:r>
            <a:r>
              <a:rPr lang="en-US" altLang="zh-CN" dirty="0"/>
              <a:t>1</a:t>
            </a:r>
            <a:endParaRPr lang="zh-CN" altLang="en-US" dirty="0"/>
          </a:p>
          <a:p>
            <a:pPr lvl="1"/>
            <a:r>
              <a:rPr lang="zh-CN" altLang="en-US" dirty="0"/>
              <a:t>正文</a:t>
            </a:r>
            <a:endParaRPr lang="zh-CN" altLang="en-US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页_2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 userDrawn="1"/>
        </p:nvGrpSpPr>
        <p:grpSpPr>
          <a:xfrm>
            <a:off x="315638" y="260350"/>
            <a:ext cx="919685" cy="919685"/>
            <a:chOff x="4056364" y="1384713"/>
            <a:chExt cx="4088570" cy="4088570"/>
          </a:xfrm>
        </p:grpSpPr>
        <p:sp>
          <p:nvSpPr>
            <p:cNvPr id="3" name="椭圆 2"/>
            <p:cNvSpPr/>
            <p:nvPr/>
          </p:nvSpPr>
          <p:spPr>
            <a:xfrm>
              <a:off x="4500033" y="1833033"/>
              <a:ext cx="3191933" cy="3191933"/>
            </a:xfrm>
            <a:prstGeom prst="ellipse">
              <a:avLst/>
            </a:prstGeom>
            <a:solidFill>
              <a:schemeClr val="accent1"/>
            </a:solidFill>
            <a:ln w="3810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algn="ctr"/>
              <a:endParaRPr lang="zh-CN" altLang="en-US" dirty="0">
                <a:cs typeface="+mn-ea"/>
                <a:sym typeface="+mn-lt"/>
              </a:endParaRPr>
            </a:p>
          </p:txBody>
        </p:sp>
        <p:sp>
          <p:nvSpPr>
            <p:cNvPr id="4" name="椭圆 3"/>
            <p:cNvSpPr/>
            <p:nvPr/>
          </p:nvSpPr>
          <p:spPr>
            <a:xfrm rot="10800000">
              <a:off x="5613954" y="2946953"/>
              <a:ext cx="964092" cy="964092"/>
            </a:xfrm>
            <a:prstGeom prst="ellipse">
              <a:avLst/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" name="同心圆 4"/>
            <p:cNvSpPr/>
            <p:nvPr/>
          </p:nvSpPr>
          <p:spPr>
            <a:xfrm rot="10800000">
              <a:off x="4056364" y="1384713"/>
              <a:ext cx="4088570" cy="4088570"/>
            </a:xfrm>
            <a:prstGeom prst="donut">
              <a:avLst>
                <a:gd name="adj" fmla="val 13901"/>
              </a:avLst>
            </a:prstGeom>
            <a:gradFill flip="none" rotWithShape="1">
              <a:gsLst>
                <a:gs pos="12000">
                  <a:schemeClr val="bg1">
                    <a:lumMod val="75000"/>
                  </a:schemeClr>
                </a:gs>
                <a:gs pos="100000">
                  <a:schemeClr val="bg1">
                    <a:shade val="100000"/>
                    <a:satMod val="115000"/>
                  </a:schemeClr>
                </a:gs>
              </a:gsLst>
              <a:lin ang="2700000" scaled="1"/>
              <a:tileRect/>
            </a:gradFill>
            <a:ln w="15875">
              <a:noFill/>
            </a:ln>
            <a:effectLst>
              <a:outerShdw blurRad="165100" dist="88900" dir="5400000" algn="t" rotWithShape="0">
                <a:prstClr val="black">
                  <a:alpha val="54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占位符 14"/>
          <p:cNvSpPr>
            <a:spLocks noGrp="1"/>
          </p:cNvSpPr>
          <p:nvPr>
            <p:ph type="body" sz="quarter" idx="13" hasCustomPrompt="1"/>
          </p:nvPr>
        </p:nvSpPr>
        <p:spPr>
          <a:xfrm>
            <a:off x="1285635" y="462109"/>
            <a:ext cx="4727103" cy="590931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l">
              <a:buNone/>
              <a:defRPr sz="36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en-US" altLang="zh-CN" dirty="0"/>
              <a:t>Part 2 </a:t>
            </a:r>
            <a:r>
              <a:rPr lang="zh-CN" altLang="en-US" dirty="0"/>
              <a:t>心得体会</a:t>
            </a:r>
            <a:endParaRPr lang="zh-CN" altLang="en-US" dirty="0"/>
          </a:p>
        </p:txBody>
      </p:sp>
      <p:sp>
        <p:nvSpPr>
          <p:cNvPr id="10" name="文本占位符 14"/>
          <p:cNvSpPr>
            <a:spLocks noGrp="1"/>
          </p:cNvSpPr>
          <p:nvPr>
            <p:ph type="body" sz="quarter" idx="14" hasCustomPrompt="1"/>
          </p:nvPr>
        </p:nvSpPr>
        <p:spPr>
          <a:xfrm>
            <a:off x="415437" y="1459982"/>
            <a:ext cx="11376981" cy="4396532"/>
          </a:xfrm>
          <a:prstGeom prst="rect">
            <a:avLst/>
          </a:prstGeom>
        </p:spPr>
        <p:txBody>
          <a:bodyPr wrap="square">
            <a:noAutofit/>
          </a:bodyPr>
          <a:lstStyle>
            <a:lvl1pPr marL="685800" indent="-685800" algn="l">
              <a:lnSpc>
                <a:spcPct val="150000"/>
              </a:lnSpc>
              <a:buFont typeface="Wingdings" panose="05000000000000000000" pitchFamily="2" charset="2"/>
              <a:buChar char="Ø"/>
              <a:defRPr lang="zh-CN" altLang="en-US" sz="32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>
              <a:lnSpc>
                <a:spcPct val="150000"/>
              </a:lnSpc>
              <a:defRPr lang="zh-CN" altLang="en-US" sz="2400" b="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</a:lstStyle>
          <a:p>
            <a:pPr lvl="0"/>
            <a:r>
              <a:rPr lang="zh-CN" altLang="en-US" dirty="0"/>
              <a:t>标题</a:t>
            </a:r>
            <a:r>
              <a:rPr lang="en-US" altLang="zh-CN" dirty="0"/>
              <a:t>1</a:t>
            </a:r>
            <a:endParaRPr lang="zh-CN" altLang="en-US" dirty="0"/>
          </a:p>
          <a:p>
            <a:pPr lvl="1"/>
            <a:r>
              <a:rPr lang="zh-CN" altLang="en-US" dirty="0"/>
              <a:t>正文</a:t>
            </a:r>
            <a:endParaRPr lang="zh-CN" altLang="en-US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0743A12C-793C-4A7A-8541-826FFE97EE8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7813"/>
            <a:ext cx="10972800" cy="11398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09600" y="1600200"/>
            <a:ext cx="10972800" cy="45307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ECD30893-C841-47CB-9EE4-E694B76FE328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CN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8737600" y="6243638"/>
            <a:ext cx="2844800" cy="457200"/>
          </a:xfrm>
        </p:spPr>
        <p:txBody>
          <a:bodyPr/>
          <a:lstStyle>
            <a:lvl1pPr>
              <a:defRPr/>
            </a:lvl1pPr>
          </a:lstStyle>
          <a:p>
            <a:fld id="{2B3B3436-0CD5-400C-BC19-A9662F506EE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7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http://www.whu.edu.cn/ch_template/img/logo.png"/>
          <p:cNvPicPr>
            <a:picLocks noChangeAspect="1" noChangeArrowheads="1"/>
          </p:cNvPicPr>
          <p:nvPr userDrawn="1"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15600" y="6096000"/>
            <a:ext cx="1536643" cy="489217"/>
          </a:xfrm>
          <a:prstGeom prst="rect">
            <a:avLst/>
          </a:prstGeom>
          <a:noFill/>
          <a:effectLst>
            <a:reflection endPos="0" dir="5400000" sy="-100000" algn="bl" rotWithShape="0"/>
            <a:softEdge rad="0"/>
          </a:effec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9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9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5.xml"/><Relationship Id="rId5" Type="http://schemas.openxmlformats.org/officeDocument/2006/relationships/image" Target="../media/image3.png"/><Relationship Id="rId4" Type="http://schemas.microsoft.com/office/2007/relationships/media" Target="../media/media9.m4a"/><Relationship Id="rId3" Type="http://schemas.openxmlformats.org/officeDocument/2006/relationships/audio" Target="../media/media9.m4a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microsoft.com/office/2007/relationships/media" Target="../media/media10.m4a"/><Relationship Id="rId1" Type="http://schemas.openxmlformats.org/officeDocument/2006/relationships/audio" Target="../media/media10.m4a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microsoft.com/office/2007/relationships/media" Target="../media/media11.m4a"/><Relationship Id="rId1" Type="http://schemas.openxmlformats.org/officeDocument/2006/relationships/audio" Target="../media/media11.m4a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12.m4a"/><Relationship Id="rId2" Type="http://schemas.openxmlformats.org/officeDocument/2006/relationships/audio" Target="../media/media12.m4a"/><Relationship Id="rId1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13.m4a"/><Relationship Id="rId2" Type="http://schemas.openxmlformats.org/officeDocument/2006/relationships/audio" Target="../media/media13.m4a"/><Relationship Id="rId1" Type="http://schemas.openxmlformats.org/officeDocument/2006/relationships/image" Target="../media/image4.png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microsoft.com/office/2007/relationships/media" Target="../media/media14.m4a"/><Relationship Id="rId1" Type="http://schemas.openxmlformats.org/officeDocument/2006/relationships/audio" Target="../media/media14.m4a"/></Relationships>
</file>

<file path=ppt/slides/_rels/slide16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15.m4a"/><Relationship Id="rId2" Type="http://schemas.openxmlformats.org/officeDocument/2006/relationships/audio" Target="../media/media15.m4a"/><Relationship Id="rId1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16.m4a"/><Relationship Id="rId2" Type="http://schemas.openxmlformats.org/officeDocument/2006/relationships/audio" Target="../media/media16.m4a"/><Relationship Id="rId1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9" Type="http://schemas.openxmlformats.org/officeDocument/2006/relationships/image" Target="../media/image21.png"/><Relationship Id="rId8" Type="http://schemas.openxmlformats.org/officeDocument/2006/relationships/image" Target="../media/image20.png"/><Relationship Id="rId7" Type="http://schemas.openxmlformats.org/officeDocument/2006/relationships/image" Target="../media/image19.png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3" Type="http://schemas.openxmlformats.org/officeDocument/2006/relationships/slideLayout" Target="../slideLayouts/slideLayout6.xml"/><Relationship Id="rId12" Type="http://schemas.openxmlformats.org/officeDocument/2006/relationships/image" Target="../media/image3.png"/><Relationship Id="rId11" Type="http://schemas.microsoft.com/office/2007/relationships/media" Target="../media/media17.m4a"/><Relationship Id="rId10" Type="http://schemas.openxmlformats.org/officeDocument/2006/relationships/audio" Target="../media/media17.m4a"/><Relationship Id="rId1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18.m4a"/><Relationship Id="rId2" Type="http://schemas.openxmlformats.org/officeDocument/2006/relationships/audio" Target="../media/media18.m4a"/><Relationship Id="rId1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microsoft.com/office/2007/relationships/media" Target="../media/media1.m4a"/><Relationship Id="rId1" Type="http://schemas.openxmlformats.org/officeDocument/2006/relationships/audio" Target="../media/media1.m4a"/></Relationships>
</file>

<file path=ppt/slides/_rels/slide2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19.m4a"/><Relationship Id="rId2" Type="http://schemas.openxmlformats.org/officeDocument/2006/relationships/audio" Target="../media/media19.m4a"/><Relationship Id="rId1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media" Target="../media/media20.m4a"/><Relationship Id="rId3" Type="http://schemas.openxmlformats.org/officeDocument/2006/relationships/audio" Target="../media/media20.m4a"/><Relationship Id="rId2" Type="http://schemas.openxmlformats.org/officeDocument/2006/relationships/image" Target="../media/image23.png"/><Relationship Id="rId1" Type="http://schemas.openxmlformats.org/officeDocument/2006/relationships/image" Target="../media/image4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microsoft.com/office/2007/relationships/media" Target="../media/media21.m4a"/><Relationship Id="rId1" Type="http://schemas.openxmlformats.org/officeDocument/2006/relationships/audio" Target="../media/media21.m4a"/></Relationships>
</file>

<file path=ppt/slides/_rels/slide2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22.m4a"/><Relationship Id="rId2" Type="http://schemas.openxmlformats.org/officeDocument/2006/relationships/audio" Target="../media/media22.m4a"/><Relationship Id="rId1" Type="http://schemas.openxmlformats.org/officeDocument/2006/relationships/image" Target="../media/image24.pn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media" Target="../media/media23.m4a"/><Relationship Id="rId4" Type="http://schemas.openxmlformats.org/officeDocument/2006/relationships/audio" Target="../media/media23.m4a"/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image" Target="../media/image25.png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microsoft.com/office/2007/relationships/media" Target="../media/media24.m4a"/><Relationship Id="rId1" Type="http://schemas.openxmlformats.org/officeDocument/2006/relationships/audio" Target="../media/media24.m4a"/></Relationships>
</file>

<file path=ppt/slides/_rels/slide2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microsoft.com/office/2007/relationships/media" Target="../media/media25.m4a"/><Relationship Id="rId1" Type="http://schemas.openxmlformats.org/officeDocument/2006/relationships/audio" Target="../media/media25.m4a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microsoft.com/office/2007/relationships/media" Target="../media/media26.m4a"/><Relationship Id="rId1" Type="http://schemas.openxmlformats.org/officeDocument/2006/relationships/audio" Target="../media/media26.m4a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media" Target="../media/media27.m4a"/><Relationship Id="rId3" Type="http://schemas.openxmlformats.org/officeDocument/2006/relationships/audio" Target="../media/media27.m4a"/><Relationship Id="rId2" Type="http://schemas.openxmlformats.org/officeDocument/2006/relationships/image" Target="../media/image29.png"/><Relationship Id="rId1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2.xml"/><Relationship Id="rId6" Type="http://schemas.openxmlformats.org/officeDocument/2006/relationships/image" Target="../media/image3.png"/><Relationship Id="rId5" Type="http://schemas.microsoft.com/office/2007/relationships/media" Target="../media/media28.m4a"/><Relationship Id="rId4" Type="http://schemas.openxmlformats.org/officeDocument/2006/relationships/audio" Target="../media/media28.m4a"/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media" Target="../media/media2.m4a"/><Relationship Id="rId3" Type="http://schemas.openxmlformats.org/officeDocument/2006/relationships/audio" Target="../media/media2.m4a"/><Relationship Id="rId2" Type="http://schemas.openxmlformats.org/officeDocument/2006/relationships/hyperlink" Target="http://cs.whu.edu.cn/teacherinfo.aspx?id=201" TargetMode="External"/><Relationship Id="rId1" Type="http://schemas.openxmlformats.org/officeDocument/2006/relationships/hyperlink" Target="http://cstar.whu.edu.cn/en/index.html" TargetMode="External"/></Relationships>
</file>

<file path=ppt/slides/_rels/slide3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29.m4a"/><Relationship Id="rId2" Type="http://schemas.openxmlformats.org/officeDocument/2006/relationships/audio" Target="../media/media29.m4a"/><Relationship Id="rId1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30.m4a"/><Relationship Id="rId2" Type="http://schemas.openxmlformats.org/officeDocument/2006/relationships/audio" Target="../media/media30.m4a"/><Relationship Id="rId1" Type="http://schemas.openxmlformats.org/officeDocument/2006/relationships/image" Target="../media/image34.png"/></Relationships>
</file>

<file path=ppt/slides/_rels/slide3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31.m4a"/><Relationship Id="rId2" Type="http://schemas.openxmlformats.org/officeDocument/2006/relationships/audio" Target="../media/media31.m4a"/><Relationship Id="rId1" Type="http://schemas.openxmlformats.org/officeDocument/2006/relationships/image" Target="../media/image35.jpeg"/></Relationships>
</file>

<file path=ppt/slides/_rels/slide3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32.m4a"/><Relationship Id="rId2" Type="http://schemas.openxmlformats.org/officeDocument/2006/relationships/audio" Target="../media/media32.m4a"/><Relationship Id="rId1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33.m4a"/><Relationship Id="rId2" Type="http://schemas.openxmlformats.org/officeDocument/2006/relationships/audio" Target="../media/media33.m4a"/><Relationship Id="rId1" Type="http://schemas.openxmlformats.org/officeDocument/2006/relationships/image" Target="../media/image37.png"/></Relationships>
</file>

<file path=ppt/slides/_rels/slide3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6.xml"/><Relationship Id="rId3" Type="http://schemas.openxmlformats.org/officeDocument/2006/relationships/image" Target="../media/image3.png"/><Relationship Id="rId2" Type="http://schemas.microsoft.com/office/2007/relationships/media" Target="../media/media34.m4a"/><Relationship Id="rId1" Type="http://schemas.openxmlformats.org/officeDocument/2006/relationships/audio" Target="../media/media34.m4a"/></Relationships>
</file>

<file path=ppt/slides/_rels/slide3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4.xml"/><Relationship Id="rId3" Type="http://schemas.openxmlformats.org/officeDocument/2006/relationships/image" Target="../media/image3.png"/><Relationship Id="rId2" Type="http://schemas.microsoft.com/office/2007/relationships/media" Target="../media/media35.m4a"/><Relationship Id="rId1" Type="http://schemas.openxmlformats.org/officeDocument/2006/relationships/audio" Target="../media/media35.m4a"/></Relationships>
</file>

<file path=ppt/slides/_rels/slide37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36.m4a"/><Relationship Id="rId2" Type="http://schemas.openxmlformats.org/officeDocument/2006/relationships/audio" Target="../media/media36.m4a"/><Relationship Id="rId1" Type="http://schemas.openxmlformats.org/officeDocument/2006/relationships/image" Target="../media/image34.png"/></Relationships>
</file>

<file path=ppt/slides/_rels/slide38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37.m4a"/><Relationship Id="rId2" Type="http://schemas.openxmlformats.org/officeDocument/2006/relationships/audio" Target="../media/media37.m4a"/><Relationship Id="rId1" Type="http://schemas.openxmlformats.org/officeDocument/2006/relationships/image" Target="../media/image38.png"/></Relationships>
</file>

<file path=ppt/slides/_rels/slide3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38.m4a"/><Relationship Id="rId2" Type="http://schemas.openxmlformats.org/officeDocument/2006/relationships/audio" Target="../media/media38.m4a"/><Relationship Id="rId1" Type="http://schemas.openxmlformats.org/officeDocument/2006/relationships/image" Target="../media/image39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3.m4a"/><Relationship Id="rId2" Type="http://schemas.openxmlformats.org/officeDocument/2006/relationships/audio" Target="../media/media3.m4a"/><Relationship Id="rId1" Type="http://schemas.openxmlformats.org/officeDocument/2006/relationships/image" Target="../media/image4.png"/></Relationships>
</file>

<file path=ppt/slides/_rels/slide40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39.m4a"/><Relationship Id="rId2" Type="http://schemas.openxmlformats.org/officeDocument/2006/relationships/audio" Target="../media/media39.m4a"/><Relationship Id="rId1" Type="http://schemas.openxmlformats.org/officeDocument/2006/relationships/image" Target="../media/image39.png"/></Relationships>
</file>

<file path=ppt/slides/_rels/slide41.xml.rels><?xml version="1.0" encoding="UTF-8" standalone="yes"?>
<Relationships xmlns="http://schemas.openxmlformats.org/package/2006/relationships"><Relationship Id="rId9" Type="http://schemas.openxmlformats.org/officeDocument/2006/relationships/image" Target="../media/image48.png"/><Relationship Id="rId8" Type="http://schemas.openxmlformats.org/officeDocument/2006/relationships/image" Target="../media/image47.png"/><Relationship Id="rId71" Type="http://schemas.openxmlformats.org/officeDocument/2006/relationships/slideLayout" Target="../slideLayouts/slideLayout6.xml"/><Relationship Id="rId70" Type="http://schemas.openxmlformats.org/officeDocument/2006/relationships/image" Target="../media/image3.png"/><Relationship Id="rId7" Type="http://schemas.openxmlformats.org/officeDocument/2006/relationships/image" Target="../media/image46.png"/><Relationship Id="rId69" Type="http://schemas.microsoft.com/office/2007/relationships/media" Target="../media/media40.m4a"/><Relationship Id="rId68" Type="http://schemas.openxmlformats.org/officeDocument/2006/relationships/audio" Target="../media/media40.m4a"/><Relationship Id="rId67" Type="http://schemas.openxmlformats.org/officeDocument/2006/relationships/image" Target="../media/image106.png"/><Relationship Id="rId66" Type="http://schemas.openxmlformats.org/officeDocument/2006/relationships/image" Target="../media/image105.png"/><Relationship Id="rId65" Type="http://schemas.openxmlformats.org/officeDocument/2006/relationships/image" Target="../media/image104.png"/><Relationship Id="rId64" Type="http://schemas.openxmlformats.org/officeDocument/2006/relationships/image" Target="../media/image103.png"/><Relationship Id="rId63" Type="http://schemas.openxmlformats.org/officeDocument/2006/relationships/image" Target="../media/image102.png"/><Relationship Id="rId62" Type="http://schemas.openxmlformats.org/officeDocument/2006/relationships/image" Target="../media/image101.png"/><Relationship Id="rId61" Type="http://schemas.openxmlformats.org/officeDocument/2006/relationships/image" Target="../media/image100.png"/><Relationship Id="rId60" Type="http://schemas.openxmlformats.org/officeDocument/2006/relationships/image" Target="../media/image99.png"/><Relationship Id="rId6" Type="http://schemas.openxmlformats.org/officeDocument/2006/relationships/image" Target="../media/image45.png"/><Relationship Id="rId59" Type="http://schemas.openxmlformats.org/officeDocument/2006/relationships/image" Target="../media/image98.png"/><Relationship Id="rId58" Type="http://schemas.openxmlformats.org/officeDocument/2006/relationships/image" Target="../media/image97.png"/><Relationship Id="rId57" Type="http://schemas.openxmlformats.org/officeDocument/2006/relationships/image" Target="../media/image96.png"/><Relationship Id="rId56" Type="http://schemas.openxmlformats.org/officeDocument/2006/relationships/image" Target="../media/image95.png"/><Relationship Id="rId55" Type="http://schemas.openxmlformats.org/officeDocument/2006/relationships/image" Target="../media/image94.png"/><Relationship Id="rId54" Type="http://schemas.openxmlformats.org/officeDocument/2006/relationships/image" Target="../media/image93.png"/><Relationship Id="rId53" Type="http://schemas.openxmlformats.org/officeDocument/2006/relationships/image" Target="../media/image92.png"/><Relationship Id="rId52" Type="http://schemas.openxmlformats.org/officeDocument/2006/relationships/image" Target="../media/image91.png"/><Relationship Id="rId51" Type="http://schemas.openxmlformats.org/officeDocument/2006/relationships/image" Target="../media/image90.png"/><Relationship Id="rId50" Type="http://schemas.openxmlformats.org/officeDocument/2006/relationships/image" Target="../media/image89.png"/><Relationship Id="rId5" Type="http://schemas.openxmlformats.org/officeDocument/2006/relationships/image" Target="../media/image44.png"/><Relationship Id="rId49" Type="http://schemas.openxmlformats.org/officeDocument/2006/relationships/image" Target="../media/image88.png"/><Relationship Id="rId48" Type="http://schemas.openxmlformats.org/officeDocument/2006/relationships/image" Target="../media/image87.png"/><Relationship Id="rId47" Type="http://schemas.openxmlformats.org/officeDocument/2006/relationships/image" Target="../media/image86.png"/><Relationship Id="rId46" Type="http://schemas.openxmlformats.org/officeDocument/2006/relationships/image" Target="../media/image85.png"/><Relationship Id="rId45" Type="http://schemas.openxmlformats.org/officeDocument/2006/relationships/image" Target="../media/image84.png"/><Relationship Id="rId44" Type="http://schemas.openxmlformats.org/officeDocument/2006/relationships/image" Target="../media/image83.png"/><Relationship Id="rId43" Type="http://schemas.openxmlformats.org/officeDocument/2006/relationships/image" Target="../media/image82.png"/><Relationship Id="rId42" Type="http://schemas.openxmlformats.org/officeDocument/2006/relationships/image" Target="../media/image81.png"/><Relationship Id="rId41" Type="http://schemas.openxmlformats.org/officeDocument/2006/relationships/image" Target="../media/image80.png"/><Relationship Id="rId40" Type="http://schemas.openxmlformats.org/officeDocument/2006/relationships/image" Target="../media/image79.png"/><Relationship Id="rId4" Type="http://schemas.openxmlformats.org/officeDocument/2006/relationships/image" Target="../media/image43.png"/><Relationship Id="rId39" Type="http://schemas.openxmlformats.org/officeDocument/2006/relationships/image" Target="../media/image78.png"/><Relationship Id="rId38" Type="http://schemas.openxmlformats.org/officeDocument/2006/relationships/image" Target="../media/image77.png"/><Relationship Id="rId37" Type="http://schemas.openxmlformats.org/officeDocument/2006/relationships/image" Target="../media/image76.png"/><Relationship Id="rId36" Type="http://schemas.openxmlformats.org/officeDocument/2006/relationships/image" Target="../media/image75.png"/><Relationship Id="rId35" Type="http://schemas.openxmlformats.org/officeDocument/2006/relationships/image" Target="../media/image74.png"/><Relationship Id="rId34" Type="http://schemas.openxmlformats.org/officeDocument/2006/relationships/image" Target="../media/image73.png"/><Relationship Id="rId33" Type="http://schemas.openxmlformats.org/officeDocument/2006/relationships/image" Target="../media/image72.png"/><Relationship Id="rId32" Type="http://schemas.openxmlformats.org/officeDocument/2006/relationships/image" Target="../media/image71.png"/><Relationship Id="rId31" Type="http://schemas.openxmlformats.org/officeDocument/2006/relationships/image" Target="../media/image70.png"/><Relationship Id="rId30" Type="http://schemas.openxmlformats.org/officeDocument/2006/relationships/image" Target="../media/image69.png"/><Relationship Id="rId3" Type="http://schemas.openxmlformats.org/officeDocument/2006/relationships/image" Target="../media/image42.png"/><Relationship Id="rId29" Type="http://schemas.openxmlformats.org/officeDocument/2006/relationships/image" Target="../media/image68.png"/><Relationship Id="rId28" Type="http://schemas.openxmlformats.org/officeDocument/2006/relationships/image" Target="../media/image67.png"/><Relationship Id="rId27" Type="http://schemas.openxmlformats.org/officeDocument/2006/relationships/image" Target="../media/image66.png"/><Relationship Id="rId26" Type="http://schemas.openxmlformats.org/officeDocument/2006/relationships/image" Target="../media/image65.png"/><Relationship Id="rId25" Type="http://schemas.openxmlformats.org/officeDocument/2006/relationships/image" Target="../media/image64.png"/><Relationship Id="rId24" Type="http://schemas.openxmlformats.org/officeDocument/2006/relationships/image" Target="../media/image63.png"/><Relationship Id="rId23" Type="http://schemas.openxmlformats.org/officeDocument/2006/relationships/image" Target="../media/image62.png"/><Relationship Id="rId22" Type="http://schemas.openxmlformats.org/officeDocument/2006/relationships/image" Target="../media/image61.png"/><Relationship Id="rId21" Type="http://schemas.openxmlformats.org/officeDocument/2006/relationships/image" Target="../media/image60.png"/><Relationship Id="rId20" Type="http://schemas.openxmlformats.org/officeDocument/2006/relationships/image" Target="../media/image59.png"/><Relationship Id="rId2" Type="http://schemas.openxmlformats.org/officeDocument/2006/relationships/image" Target="../media/image41.png"/><Relationship Id="rId19" Type="http://schemas.openxmlformats.org/officeDocument/2006/relationships/image" Target="../media/image58.png"/><Relationship Id="rId18" Type="http://schemas.openxmlformats.org/officeDocument/2006/relationships/image" Target="../media/image57.png"/><Relationship Id="rId17" Type="http://schemas.openxmlformats.org/officeDocument/2006/relationships/image" Target="../media/image56.png"/><Relationship Id="rId16" Type="http://schemas.openxmlformats.org/officeDocument/2006/relationships/image" Target="../media/image55.png"/><Relationship Id="rId15" Type="http://schemas.openxmlformats.org/officeDocument/2006/relationships/image" Target="../media/image54.png"/><Relationship Id="rId14" Type="http://schemas.openxmlformats.org/officeDocument/2006/relationships/image" Target="../media/image53.png"/><Relationship Id="rId13" Type="http://schemas.openxmlformats.org/officeDocument/2006/relationships/image" Target="../media/image52.png"/><Relationship Id="rId12" Type="http://schemas.openxmlformats.org/officeDocument/2006/relationships/image" Target="../media/image51.png"/><Relationship Id="rId11" Type="http://schemas.openxmlformats.org/officeDocument/2006/relationships/image" Target="../media/image50.png"/><Relationship Id="rId10" Type="http://schemas.openxmlformats.org/officeDocument/2006/relationships/image" Target="../media/image49.png"/><Relationship Id="rId1" Type="http://schemas.openxmlformats.org/officeDocument/2006/relationships/image" Target="../media/image40.png"/></Relationships>
</file>

<file path=ppt/slides/_rels/slide42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41.m4a"/><Relationship Id="rId2" Type="http://schemas.openxmlformats.org/officeDocument/2006/relationships/audio" Target="../media/media41.m4a"/><Relationship Id="rId1" Type="http://schemas.openxmlformats.org/officeDocument/2006/relationships/image" Target="../media/image39.png"/></Relationships>
</file>

<file path=ppt/slides/_rels/slide4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42.m4a"/><Relationship Id="rId2" Type="http://schemas.openxmlformats.org/officeDocument/2006/relationships/audio" Target="../media/media42.m4a"/><Relationship Id="rId1" Type="http://schemas.openxmlformats.org/officeDocument/2006/relationships/image" Target="../media/image39.png"/></Relationships>
</file>

<file path=ppt/slides/_rels/slide4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43.m4a"/><Relationship Id="rId2" Type="http://schemas.openxmlformats.org/officeDocument/2006/relationships/audio" Target="../media/media43.m4a"/><Relationship Id="rId1" Type="http://schemas.openxmlformats.org/officeDocument/2006/relationships/image" Target="../media/image39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44.m4a"/><Relationship Id="rId2" Type="http://schemas.openxmlformats.org/officeDocument/2006/relationships/audio" Target="../media/media44.m4a"/><Relationship Id="rId1" Type="http://schemas.openxmlformats.org/officeDocument/2006/relationships/image" Target="../media/image4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3.xml"/><Relationship Id="rId6" Type="http://schemas.openxmlformats.org/officeDocument/2006/relationships/image" Target="../media/image3.png"/><Relationship Id="rId5" Type="http://schemas.microsoft.com/office/2007/relationships/media" Target="../media/media45.m4a"/><Relationship Id="rId4" Type="http://schemas.openxmlformats.org/officeDocument/2006/relationships/audio" Target="../media/media45.m4a"/><Relationship Id="rId3" Type="http://schemas.openxmlformats.org/officeDocument/2006/relationships/image" Target="../media/image108.png"/><Relationship Id="rId2" Type="http://schemas.openxmlformats.org/officeDocument/2006/relationships/image" Target="../media/image107.png"/><Relationship Id="rId1" Type="http://schemas.openxmlformats.org/officeDocument/2006/relationships/image" Target="../media/image4.png"/></Relationships>
</file>

<file path=ppt/slides/_rels/slide4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6.xml"/><Relationship Id="rId8" Type="http://schemas.openxmlformats.org/officeDocument/2006/relationships/tags" Target="../tags/tag4.xml"/><Relationship Id="rId7" Type="http://schemas.openxmlformats.org/officeDocument/2006/relationships/image" Target="../media/image3.png"/><Relationship Id="rId6" Type="http://schemas.microsoft.com/office/2007/relationships/media" Target="../media/media46.m4a"/><Relationship Id="rId5" Type="http://schemas.openxmlformats.org/officeDocument/2006/relationships/audio" Target="../media/media46.m4a"/><Relationship Id="rId4" Type="http://schemas.openxmlformats.org/officeDocument/2006/relationships/image" Target="../media/image111.png"/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media" Target="../media/media47.m4a"/><Relationship Id="rId3" Type="http://schemas.openxmlformats.org/officeDocument/2006/relationships/audio" Target="../media/media47.m4a"/><Relationship Id="rId2" Type="http://schemas.openxmlformats.org/officeDocument/2006/relationships/image" Target="../media/image112.png"/><Relationship Id="rId1" Type="http://schemas.openxmlformats.org/officeDocument/2006/relationships/image" Target="../media/image4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5.xml"/><Relationship Id="rId6" Type="http://schemas.openxmlformats.org/officeDocument/2006/relationships/image" Target="../media/image3.png"/><Relationship Id="rId5" Type="http://schemas.microsoft.com/office/2007/relationships/media" Target="../media/media48.m4a"/><Relationship Id="rId4" Type="http://schemas.openxmlformats.org/officeDocument/2006/relationships/audio" Target="../media/media48.m4a"/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4.m4a"/><Relationship Id="rId2" Type="http://schemas.openxmlformats.org/officeDocument/2006/relationships/audio" Target="../media/media4.m4a"/><Relationship Id="rId1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media" Target="../media/media49.m4a"/><Relationship Id="rId4" Type="http://schemas.openxmlformats.org/officeDocument/2006/relationships/audio" Target="../media/media49.m4a"/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image" Target="../media/image4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image" Target="../media/image3.png"/><Relationship Id="rId6" Type="http://schemas.microsoft.com/office/2007/relationships/media" Target="../media/media50.m4a"/><Relationship Id="rId5" Type="http://schemas.openxmlformats.org/officeDocument/2006/relationships/audio" Target="../media/media50.m4a"/><Relationship Id="rId4" Type="http://schemas.openxmlformats.org/officeDocument/2006/relationships/image" Target="../media/image118.png"/><Relationship Id="rId3" Type="http://schemas.openxmlformats.org/officeDocument/2006/relationships/image" Target="../media/image117.png"/><Relationship Id="rId2" Type="http://schemas.openxmlformats.org/officeDocument/2006/relationships/image" Target="../media/image115.png"/><Relationship Id="rId1" Type="http://schemas.openxmlformats.org/officeDocument/2006/relationships/image" Target="../media/image4.png"/></Relationships>
</file>

<file path=ppt/slides/_rels/slide5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image" Target="../media/image3.png"/><Relationship Id="rId4" Type="http://schemas.microsoft.com/office/2007/relationships/media" Target="../media/media51.m4a"/><Relationship Id="rId3" Type="http://schemas.openxmlformats.org/officeDocument/2006/relationships/audio" Target="../media/media51.m4a"/><Relationship Id="rId2" Type="http://schemas.openxmlformats.org/officeDocument/2006/relationships/image" Target="../media/image120.png"/><Relationship Id="rId1" Type="http://schemas.openxmlformats.org/officeDocument/2006/relationships/image" Target="../media/image119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.xml"/><Relationship Id="rId7" Type="http://schemas.openxmlformats.org/officeDocument/2006/relationships/tags" Target="../tags/tag6.xml"/><Relationship Id="rId6" Type="http://schemas.openxmlformats.org/officeDocument/2006/relationships/image" Target="../media/image3.png"/><Relationship Id="rId5" Type="http://schemas.microsoft.com/office/2007/relationships/media" Target="../media/media52.m4a"/><Relationship Id="rId4" Type="http://schemas.openxmlformats.org/officeDocument/2006/relationships/audio" Target="../media/media52.m4a"/><Relationship Id="rId3" Type="http://schemas.openxmlformats.org/officeDocument/2006/relationships/image" Target="../media/image123.png"/><Relationship Id="rId2" Type="http://schemas.openxmlformats.org/officeDocument/2006/relationships/image" Target="../media/image122.png"/><Relationship Id="rId1" Type="http://schemas.openxmlformats.org/officeDocument/2006/relationships/image" Target="../media/image121.png"/></Relationships>
</file>

<file path=ppt/slides/_rels/slide5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53.m4a"/><Relationship Id="rId2" Type="http://schemas.openxmlformats.org/officeDocument/2006/relationships/audio" Target="../media/media53.m4a"/><Relationship Id="rId1" Type="http://schemas.openxmlformats.org/officeDocument/2006/relationships/image" Target="../media/image124.png"/></Relationships>
</file>

<file path=ppt/slides/_rels/slide5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5.xml"/><Relationship Id="rId3" Type="http://schemas.openxmlformats.org/officeDocument/2006/relationships/hyperlink" Target="https://www.jianshu.com/p/5d7655e10576" TargetMode="External"/><Relationship Id="rId2" Type="http://schemas.openxmlformats.org/officeDocument/2006/relationships/hyperlink" Target="https://zhuanlan.zhihu.com/p/31031838" TargetMode="External"/><Relationship Id="rId1" Type="http://schemas.openxmlformats.org/officeDocument/2006/relationships/hyperlink" Target="https://learngitbranching.js.org/?locale=zh_CN" TargetMode="Externa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6.xml"/><Relationship Id="rId5" Type="http://schemas.openxmlformats.org/officeDocument/2006/relationships/tags" Target="../tags/tag1.xml"/><Relationship Id="rId4" Type="http://schemas.openxmlformats.org/officeDocument/2006/relationships/image" Target="../media/image3.png"/><Relationship Id="rId3" Type="http://schemas.microsoft.com/office/2007/relationships/media" Target="../media/media5.m4a"/><Relationship Id="rId2" Type="http://schemas.openxmlformats.org/officeDocument/2006/relationships/audio" Target="../media/media5.m4a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microsoft.com/office/2007/relationships/media" Target="../media/media6.m4a"/><Relationship Id="rId4" Type="http://schemas.openxmlformats.org/officeDocument/2006/relationships/audio" Target="../media/media6.m4a"/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3.xml"/><Relationship Id="rId3" Type="http://schemas.openxmlformats.org/officeDocument/2006/relationships/image" Target="../media/image3.png"/><Relationship Id="rId2" Type="http://schemas.microsoft.com/office/2007/relationships/media" Target="../media/media7.m4a"/><Relationship Id="rId1" Type="http://schemas.openxmlformats.org/officeDocument/2006/relationships/audio" Target="../media/media7.m4a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6.xml"/><Relationship Id="rId4" Type="http://schemas.openxmlformats.org/officeDocument/2006/relationships/image" Target="../media/image3.png"/><Relationship Id="rId3" Type="http://schemas.microsoft.com/office/2007/relationships/media" Target="../media/media8.m4a"/><Relationship Id="rId2" Type="http://schemas.openxmlformats.org/officeDocument/2006/relationships/audio" Target="../media/media8.m4a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zh-CN" altLang="en-US" dirty="0"/>
              <a:t>请加入课程</a:t>
            </a:r>
            <a:r>
              <a:rPr lang="en-US" altLang="zh-CN" dirty="0"/>
              <a:t>QQ</a:t>
            </a:r>
            <a:r>
              <a:rPr lang="zh-CN" altLang="en-US" dirty="0"/>
              <a:t>群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721"/>
    </mc:Choice>
    <mc:Fallback>
      <p:transition spd="slow" advTm="130721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6486765" cy="1089529"/>
          </a:xfrm>
        </p:spPr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之父 </a:t>
            </a:r>
            <a:r>
              <a:rPr lang="en-US" altLang="zh-CN" dirty="0"/>
              <a:t>– Anders Hejlsberg</a:t>
            </a:r>
            <a:endParaRPr lang="zh-CN" altLang="en-US" dirty="0"/>
          </a:p>
        </p:txBody>
      </p:sp>
      <p:sp>
        <p:nvSpPr>
          <p:cNvPr id="9" name="object 9"/>
          <p:cNvSpPr/>
          <p:nvPr/>
        </p:nvSpPr>
        <p:spPr>
          <a:xfrm>
            <a:off x="2214880" y="1443355"/>
            <a:ext cx="3258185" cy="4394835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" name="文本框 2"/>
          <p:cNvSpPr txBox="1"/>
          <p:nvPr/>
        </p:nvSpPr>
        <p:spPr>
          <a:xfrm>
            <a:off x="5710555" y="2577465"/>
            <a:ext cx="556260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800" b="1" dirty="0"/>
              <a:t>Turbo Pascal编译器的主要作者</a:t>
            </a:r>
            <a:endParaRPr lang="zh-CN" altLang="en-US" sz="2800" b="1" dirty="0"/>
          </a:p>
          <a:p>
            <a:r>
              <a:rPr lang="zh-CN" altLang="en-US" sz="2800" b="1" dirty="0"/>
              <a:t>Delphi、C#和TypeScript之父</a:t>
            </a:r>
            <a:endParaRPr lang="zh-CN" altLang="en-US" sz="2800" b="1" dirty="0"/>
          </a:p>
          <a:p>
            <a:r>
              <a:rPr lang="zh-CN" altLang="en-US" sz="2800" b="1" dirty="0"/>
              <a:t>.NET(dotnet)创立者</a:t>
            </a:r>
            <a:endParaRPr lang="zh-CN" altLang="en-US" sz="2800" b="1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5210" y="1551940"/>
            <a:ext cx="2799080" cy="392430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3854"/>
    </mc:Choice>
    <mc:Fallback>
      <p:transition spd="slow" advTm="2938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语言简介</a:t>
            </a:r>
            <a:endParaRPr lang="zh-CN" altLang="en-US" dirty="0"/>
          </a:p>
        </p:txBody>
      </p:sp>
      <p:sp>
        <p:nvSpPr>
          <p:cNvPr id="17413" name="Rectangle 5"/>
          <p:cNvSpPr>
            <a:spLocks noChangeArrowheads="1"/>
          </p:cNvSpPr>
          <p:nvPr/>
        </p:nvSpPr>
        <p:spPr bwMode="auto">
          <a:xfrm>
            <a:off x="3939540" y="1757680"/>
            <a:ext cx="1353820" cy="57594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latin typeface="Arial" panose="020B0604020202090204" pitchFamily="34" charset="0"/>
                <a:ea typeface="宋体" panose="02010600030101010101" charset="-122"/>
              </a:rPr>
              <a:t>C/C</a:t>
            </a:r>
            <a:r>
              <a:rPr lang="zh-CN" altLang="en-US" sz="2400" b="1">
                <a:latin typeface="Arial" panose="020B0604020202090204" pitchFamily="34" charset="0"/>
                <a:ea typeface="宋体" panose="02010600030101010101" charset="-122"/>
              </a:rPr>
              <a:t>＋＋</a:t>
            </a:r>
            <a:endParaRPr lang="zh-CN" altLang="en-US" sz="2400" b="1">
              <a:latin typeface="Arial" panose="020B0604020202090204" pitchFamily="34" charset="0"/>
              <a:ea typeface="宋体" panose="02010600030101010101" charset="-122"/>
            </a:endParaRPr>
          </a:p>
        </p:txBody>
      </p:sp>
      <p:sp>
        <p:nvSpPr>
          <p:cNvPr id="17414" name="Rectangle 6"/>
          <p:cNvSpPr>
            <a:spLocks noChangeArrowheads="1"/>
          </p:cNvSpPr>
          <p:nvPr/>
        </p:nvSpPr>
        <p:spPr bwMode="auto">
          <a:xfrm>
            <a:off x="3939540" y="2692400"/>
            <a:ext cx="1353820" cy="576580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latin typeface="Arial" panose="020B0604020202090204" pitchFamily="34" charset="0"/>
                <a:ea typeface="宋体" panose="02010600030101010101" charset="-122"/>
              </a:rPr>
              <a:t>Java</a:t>
            </a:r>
            <a:endParaRPr lang="en-US" altLang="zh-CN" sz="2400" b="1">
              <a:latin typeface="Arial" panose="020B0604020202090204" pitchFamily="34" charset="0"/>
              <a:ea typeface="宋体" panose="02010600030101010101" charset="-122"/>
            </a:endParaRPr>
          </a:p>
        </p:txBody>
      </p:sp>
      <p:sp>
        <p:nvSpPr>
          <p:cNvPr id="17415" name="Rectangle 7"/>
          <p:cNvSpPr>
            <a:spLocks noChangeArrowheads="1"/>
          </p:cNvSpPr>
          <p:nvPr/>
        </p:nvSpPr>
        <p:spPr bwMode="auto">
          <a:xfrm>
            <a:off x="7166610" y="2620963"/>
            <a:ext cx="935038" cy="576262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>
                <a:latin typeface="Arial" panose="020B0604020202090204" pitchFamily="34" charset="0"/>
                <a:ea typeface="宋体" panose="02010600030101010101" charset="-122"/>
              </a:rPr>
              <a:t>C#</a:t>
            </a:r>
            <a:endParaRPr lang="en-US" altLang="zh-CN" sz="2400" b="1">
              <a:latin typeface="Arial" panose="020B0604020202090204" pitchFamily="34" charset="0"/>
              <a:ea typeface="宋体" panose="02010600030101010101" charset="-122"/>
            </a:endParaRPr>
          </a:p>
        </p:txBody>
      </p:sp>
      <p:sp>
        <p:nvSpPr>
          <p:cNvPr id="17416" name="AutoShape 8"/>
          <p:cNvSpPr>
            <a:spLocks noChangeArrowheads="1"/>
          </p:cNvSpPr>
          <p:nvPr/>
        </p:nvSpPr>
        <p:spPr bwMode="auto">
          <a:xfrm>
            <a:off x="6012498" y="2620963"/>
            <a:ext cx="936625" cy="576262"/>
          </a:xfrm>
          <a:prstGeom prst="notchedRightArrow">
            <a:avLst>
              <a:gd name="adj1" fmla="val 50000"/>
              <a:gd name="adj2" fmla="val 40634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7418" name="AutoShape 10"/>
          <p:cNvSpPr/>
          <p:nvPr/>
        </p:nvSpPr>
        <p:spPr bwMode="auto">
          <a:xfrm>
            <a:off x="5509260" y="2262188"/>
            <a:ext cx="142875" cy="1511300"/>
          </a:xfrm>
          <a:prstGeom prst="rightBrace">
            <a:avLst>
              <a:gd name="adj1" fmla="val 88148"/>
              <a:gd name="adj2" fmla="val 50000"/>
            </a:avLst>
          </a:prstGeom>
          <a:noFill/>
          <a:ln w="38100">
            <a:solidFill>
              <a:schemeClr val="tx1"/>
            </a:solidFill>
            <a:round/>
          </a:ln>
          <a:effectLst/>
        </p:spPr>
        <p:txBody>
          <a:bodyPr wrap="none" anchor="ctr"/>
          <a:lstStyle/>
          <a:p>
            <a:endParaRPr lang="zh-CN" altLang="en-US" sz="2400" b="1"/>
          </a:p>
        </p:txBody>
      </p:sp>
      <p:sp>
        <p:nvSpPr>
          <p:cNvPr id="17419" name="Rectangle 11"/>
          <p:cNvSpPr>
            <a:spLocks noChangeArrowheads="1"/>
          </p:cNvSpPr>
          <p:nvPr/>
        </p:nvSpPr>
        <p:spPr bwMode="auto">
          <a:xfrm>
            <a:off x="3938270" y="3557905"/>
            <a:ext cx="1353820" cy="575945"/>
          </a:xfrm>
          <a:prstGeom prst="rect">
            <a:avLst/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  <a:effectLst/>
        </p:spPr>
        <p:txBody>
          <a:bodyPr wrap="none" anchor="ctr"/>
          <a:lstStyle/>
          <a:p>
            <a:pPr algn="ctr"/>
            <a:r>
              <a:rPr lang="en-US" altLang="zh-CN" sz="2400" b="1" dirty="0">
                <a:latin typeface="Arial" panose="020B0604020202090204" pitchFamily="34" charset="0"/>
                <a:ea typeface="宋体" panose="02010600030101010101" charset="-122"/>
              </a:rPr>
              <a:t>VB</a:t>
            </a:r>
            <a:endParaRPr lang="en-US" altLang="zh-CN" sz="2400" b="1" dirty="0">
              <a:latin typeface="Arial" panose="020B0604020202090204" pitchFamily="34" charset="0"/>
              <a:ea typeface="宋体" panose="02010600030101010101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979295" y="4549140"/>
            <a:ext cx="9730740" cy="521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800" b="1" dirty="0">
                <a:solidFill>
                  <a:schemeClr val="tx2"/>
                </a:solidFill>
              </a:rPr>
              <a:t>70% Java, 10% C++, 5% Visual Basic, 15% new</a:t>
            </a:r>
            <a:endParaRPr lang="en-US" altLang="zh-CN" sz="2800" b="1" dirty="0">
              <a:solidFill>
                <a:schemeClr val="tx2"/>
              </a:solidFill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65"/>
    </mc:Choice>
    <mc:Fallback>
      <p:transition spd="slow" advTm="25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语言特点</a:t>
            </a:r>
            <a:endParaRPr lang="zh-CN" altLang="en-US" dirty="0"/>
          </a:p>
        </p:txBody>
      </p:sp>
      <p:sp>
        <p:nvSpPr>
          <p:cNvPr id="84995" name="Text Box 3"/>
          <p:cNvSpPr txBox="1">
            <a:spLocks noChangeArrowheads="1"/>
          </p:cNvSpPr>
          <p:nvPr/>
        </p:nvSpPr>
        <p:spPr bwMode="auto">
          <a:xfrm>
            <a:off x="1285875" y="1444625"/>
            <a:ext cx="6391275" cy="3894143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2800" dirty="0">
                <a:latin typeface="+mj-ea"/>
                <a:ea typeface="+mj-ea"/>
              </a:rPr>
              <a:t> </a:t>
            </a:r>
            <a:r>
              <a:rPr lang="zh-CN" altLang="en-US" sz="2800" dirty="0">
                <a:latin typeface="+mj-ea"/>
                <a:ea typeface="+mj-ea"/>
              </a:rPr>
              <a:t>简洁的语法</a:t>
            </a:r>
            <a:endParaRPr lang="zh-CN" altLang="en-US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 完全的面向对象程序设计</a:t>
            </a:r>
            <a:endParaRPr lang="zh-CN" altLang="en-US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 与</a:t>
            </a:r>
            <a:r>
              <a:rPr lang="en-US" altLang="zh-CN" sz="2800" dirty="0">
                <a:latin typeface="+mj-ea"/>
                <a:ea typeface="+mj-ea"/>
              </a:rPr>
              <a:t>Web</a:t>
            </a:r>
            <a:r>
              <a:rPr lang="zh-CN" altLang="en-US" sz="2800" dirty="0">
                <a:latin typeface="+mj-ea"/>
                <a:ea typeface="+mj-ea"/>
              </a:rPr>
              <a:t>紧密结合</a:t>
            </a:r>
            <a:endParaRPr lang="zh-CN" altLang="en-US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 充分的安全性与错误处理</a:t>
            </a:r>
            <a:endParaRPr lang="zh-CN" altLang="en-US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 灵活性</a:t>
            </a:r>
            <a:endParaRPr lang="zh-CN" altLang="en-US" sz="2800" dirty="0">
              <a:latin typeface="+mj-ea"/>
              <a:ea typeface="+mj-ea"/>
            </a:endParaRP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latin typeface="+mj-ea"/>
                <a:ea typeface="+mj-ea"/>
              </a:rPr>
              <a:t> 兼容性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65"/>
    </mc:Choice>
    <mc:Fallback>
      <p:transition spd="slow" advTm="780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语言的应用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659765" y="4809490"/>
            <a:ext cx="5263515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/>
              <a:t>来自 https://dotnet.microsoft.com/</a:t>
            </a:r>
            <a:endParaRPr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3825" y="1735455"/>
            <a:ext cx="11944985" cy="2930525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65"/>
    </mc:Choice>
    <mc:Fallback>
      <p:transition spd="slow" advTm="531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的版本</a:t>
            </a:r>
            <a:endParaRPr lang="zh-CN" altLang="en-US" dirty="0"/>
          </a:p>
        </p:txBody>
      </p:sp>
      <p:graphicFrame>
        <p:nvGraphicFramePr>
          <p:cNvPr id="3" name="表格 -1"/>
          <p:cNvGraphicFramePr/>
          <p:nvPr/>
        </p:nvGraphicFramePr>
        <p:xfrm>
          <a:off x="1318114" y="1310558"/>
          <a:ext cx="9799955" cy="52330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45565"/>
                <a:gridCol w="4719955"/>
                <a:gridCol w="3734435"/>
              </a:tblGrid>
              <a:tr h="3771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2F2F2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Version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2F2F2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2F2F2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.NET Framework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2F2F2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2F2F2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Visual Studio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2F2F2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C# 1.0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.NET Framework 1.0/1.1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Visual Studio .NET 2002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71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9F9F9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C# 2.0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9F9F9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9F9F9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.NET Framework 2.0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9F9F9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9F9F9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Visual Studio 2005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9F9F9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</a:tr>
              <a:tr h="3771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C# 3.0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.NET Framework 3.0\3.5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Visual Studio 2008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655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9F9F9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C# 4.0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9F9F9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9F9F9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.NET Framework 4.0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9F9F9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9F9F9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Visual Studio 2010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9F9F9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</a:tr>
              <a:tr h="75438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C# 5.0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.NET Framework 4.5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Visual Studio 2012/2013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753745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9F9F9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C# 6.0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9F9F9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9F9F9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.NET Framework 4.6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9F9F9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9F9F9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Visual Studio 2013/2015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9F9F9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9F9F9"/>
                    </a:solidFill>
                  </a:tcPr>
                </a:tc>
              </a:tr>
              <a:tr h="3771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C# 7.0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.NET Core 1.0,</a:t>
                      </a: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9F9F9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  <a:sym typeface="+mn-ea"/>
                        </a:rPr>
                        <a:t>.NET Framework 4.7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Visual Studio 2017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377190"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C# 8.0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.NET Core 3.0, </a:t>
                      </a:r>
                      <a:r>
                        <a:rPr lang="en-US" altLang="zh-CN" sz="2400" b="1">
                          <a:solidFill>
                            <a:srgbClr val="343434"/>
                          </a:solidFill>
                          <a:highlight>
                            <a:srgbClr val="F9F9F9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  <a:sym typeface="+mn-ea"/>
                        </a:rPr>
                        <a:t>.NET Framework 4.8</a:t>
                      </a:r>
                      <a:endParaRPr lang="en-US" altLang="zh-CN" sz="2400" b="1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indent="0">
                        <a:buNone/>
                      </a:pPr>
                      <a:r>
                        <a:rPr lang="en-US" altLang="zh-CN" sz="2400" b="1" dirty="0">
                          <a:solidFill>
                            <a:srgbClr val="343434"/>
                          </a:solidFill>
                          <a:highlight>
                            <a:srgbClr val="FFFFFF"/>
                          </a:highlight>
                          <a:latin typeface="宋体" panose="02010600030101010101" charset="-122"/>
                          <a:ea typeface="宋体" panose="02010600030101010101" charset="-122"/>
                          <a:cs typeface="宋体" panose="02010600030101010101" charset="-122"/>
                        </a:rPr>
                        <a:t>Visual Studio 2019</a:t>
                      </a:r>
                      <a:endParaRPr lang="en-US" altLang="zh-CN" sz="2400" b="1" dirty="0">
                        <a:solidFill>
                          <a:srgbClr val="343434"/>
                        </a:solidFill>
                        <a:highlight>
                          <a:srgbClr val="FFFFFF"/>
                        </a:highlight>
                        <a:latin typeface="宋体" panose="02010600030101010101" charset="-122"/>
                        <a:ea typeface="宋体" panose="02010600030101010101" charset="-122"/>
                        <a:cs typeface="宋体" panose="02010600030101010101" charset="-122"/>
                      </a:endParaRPr>
                    </a:p>
                  </a:txBody>
                  <a:tcPr marL="71755" marR="0" marT="0" marB="0">
                    <a:lnL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6350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088"/>
    </mc:Choice>
    <mc:Fallback>
      <p:transition spd="slow" advTm="780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"/>
          <p:cNvSpPr txBox="1"/>
          <p:nvPr/>
        </p:nvSpPr>
        <p:spPr>
          <a:xfrm>
            <a:off x="2819400" y="3276600"/>
            <a:ext cx="7011751" cy="7556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2</a:t>
            </a:r>
            <a:r>
              <a:rPr lang="zh-CN" altLang="en-US" dirty="0"/>
              <a:t>、 </a:t>
            </a:r>
            <a:r>
              <a:rPr lang="en-US" altLang="zh-CN" dirty="0"/>
              <a:t>.Net</a:t>
            </a:r>
            <a:r>
              <a:rPr lang="zh-CN" altLang="en-US" dirty="0"/>
              <a:t>框架</a:t>
            </a:r>
            <a:endParaRPr lang="en-US" altLang="zh-CN" dirty="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326"/>
    </mc:Choice>
    <mc:Fallback>
      <p:transition spd="slow" advTm="96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82575" y="1219200"/>
            <a:ext cx="11604625" cy="4495800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dirty="0"/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1217769"/>
          </a:xfrm>
        </p:spPr>
        <p:txBody>
          <a:bodyPr/>
          <a:lstStyle/>
          <a:p>
            <a:r>
              <a:rPr lang="zh-CN" altLang="en-US" dirty="0"/>
              <a:t>历程</a:t>
            </a:r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58775" y="1313181"/>
            <a:ext cx="10004425" cy="4325619"/>
          </a:xfrm>
          <a:prstGeom prst="rect">
            <a:avLst/>
          </a:prstGeom>
        </p:spPr>
      </p:pic>
      <p:sp>
        <p:nvSpPr>
          <p:cNvPr id="3" name="燕尾形 2"/>
          <p:cNvSpPr/>
          <p:nvPr/>
        </p:nvSpPr>
        <p:spPr>
          <a:xfrm>
            <a:off x="10058400" y="3505200"/>
            <a:ext cx="1143000" cy="499227"/>
          </a:xfrm>
          <a:prstGeom prst="chevron">
            <a:avLst>
              <a:gd name="adj" fmla="val 31052"/>
            </a:avLst>
          </a:prstGeom>
          <a:gradFill flip="none" rotWithShape="1">
            <a:gsLst>
              <a:gs pos="0">
                <a:schemeClr val="bg1">
                  <a:shade val="30000"/>
                  <a:satMod val="115000"/>
                </a:schemeClr>
              </a:gs>
              <a:gs pos="50000">
                <a:schemeClr val="bg1">
                  <a:shade val="67500"/>
                  <a:satMod val="115000"/>
                </a:schemeClr>
              </a:gs>
              <a:gs pos="100000">
                <a:schemeClr val="bg1">
                  <a:shade val="100000"/>
                  <a:satMod val="115000"/>
                </a:schemeClr>
              </a:gs>
            </a:gsLst>
            <a:lin ang="2700000" scaled="1"/>
            <a:tileRect/>
          </a:gra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CN" dirty="0">
                <a:solidFill>
                  <a:schemeClr val="tx1"/>
                </a:solidFill>
                <a:latin typeface="Times" panose="00000500000000020000" pitchFamily="2" charset="0"/>
              </a:rPr>
              <a:t>2019</a:t>
            </a:r>
            <a:endParaRPr kumimoji="1" lang="zh-CN" altLang="en-US" dirty="0">
              <a:solidFill>
                <a:schemeClr val="tx1"/>
              </a:solidFill>
              <a:latin typeface="Times" panose="00000500000000020000" pitchFamily="2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013385" y="2362200"/>
            <a:ext cx="12330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>
                <a:latin typeface="Impact" panose="020B0806030902050204" pitchFamily="34" charset="0"/>
              </a:rPr>
              <a:t>.Net</a:t>
            </a:r>
            <a:r>
              <a:rPr kumimoji="1" lang="en-US" altLang="zh-CN" sz="1600" dirty="0">
                <a:latin typeface="Impact" panose="020B0806030902050204" pitchFamily="34" charset="0"/>
              </a:rPr>
              <a:t> Core 3.0</a:t>
            </a:r>
            <a:endParaRPr kumimoji="1" lang="zh-CN" altLang="en-US" sz="1600" dirty="0">
              <a:latin typeface="Impact" panose="020B080603090205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10010177" y="4674251"/>
            <a:ext cx="1199367" cy="5001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600" dirty="0" err="1">
                <a:latin typeface="Impact" panose="020B0806030902050204" pitchFamily="34" charset="0"/>
              </a:rPr>
              <a:t>.Net</a:t>
            </a:r>
            <a:r>
              <a:rPr kumimoji="1" lang="en-US" altLang="zh-CN" sz="1600" dirty="0">
                <a:latin typeface="Impact" panose="020B0806030902050204" pitchFamily="34" charset="0"/>
              </a:rPr>
              <a:t> 4.8</a:t>
            </a:r>
            <a:endParaRPr kumimoji="1" lang="en-US" altLang="zh-CN" sz="1600" dirty="0">
              <a:latin typeface="Impact" panose="020B0806030902050204" pitchFamily="34" charset="0"/>
            </a:endParaRPr>
          </a:p>
          <a:p>
            <a:r>
              <a:rPr kumimoji="1" lang="en-US" altLang="zh-CN" sz="1050" dirty="0">
                <a:latin typeface="Calibri" panose="020F0502020204030204" pitchFamily="34" charset="0"/>
                <a:cs typeface="Calibri" panose="020F0502020204030204" pitchFamily="34" charset="0"/>
              </a:rPr>
              <a:t>Visual Studio 2019</a:t>
            </a:r>
            <a:endParaRPr kumimoji="1" lang="zh-CN" altLang="en-US" sz="105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381000" y="2867526"/>
            <a:ext cx="10828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线连接符 14"/>
          <p:cNvCxnSpPr/>
          <p:nvPr/>
        </p:nvCxnSpPr>
        <p:spPr>
          <a:xfrm>
            <a:off x="361749" y="4669055"/>
            <a:ext cx="1082854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10591800" y="2867526"/>
            <a:ext cx="0" cy="561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线连接符 17"/>
          <p:cNvCxnSpPr/>
          <p:nvPr/>
        </p:nvCxnSpPr>
        <p:spPr>
          <a:xfrm>
            <a:off x="10584581" y="4107581"/>
            <a:ext cx="0" cy="56147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03000" y="59690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06"/>
    </mc:Choice>
    <mc:Fallback>
      <p:transition spd="slow" advTm="788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14755" y="1286510"/>
            <a:ext cx="8930640" cy="5293360"/>
          </a:xfrm>
          <a:prstGeom prst="rect">
            <a:avLst/>
          </a:prstGeom>
        </p:spPr>
      </p:pic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zh-CN" altLang="en-US" dirty="0"/>
              <a:t>最新版本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6375400" y="3479165"/>
            <a:ext cx="3129915" cy="368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en-US" altLang="zh-CN" dirty="0"/>
              <a:t>Windows</a:t>
            </a:r>
            <a:r>
              <a:rPr lang="zh-CN" altLang="en-US" dirty="0"/>
              <a:t>平台的应用开发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2093595" y="3479165"/>
            <a:ext cx="2751455" cy="368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/>
              <a:t>跨平台的应用开发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1285875" y="5579745"/>
            <a:ext cx="999490" cy="368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/>
              <a:t>开发库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285875" y="5073650"/>
            <a:ext cx="999490" cy="368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pPr algn="ctr"/>
            <a:r>
              <a:rPr lang="zh-CN" altLang="en-US"/>
              <a:t>运行库</a:t>
            </a:r>
            <a:endParaRPr lang="zh-CN" altLang="en-US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014"/>
    </mc:Choice>
    <mc:Fallback>
      <p:transition spd="slow" advTm="670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en-US" altLang="zh-CN" dirty="0"/>
              <a:t>.Net </a:t>
            </a:r>
            <a:r>
              <a:rPr lang="zh-CN" altLang="en-US" dirty="0"/>
              <a:t>架构</a:t>
            </a:r>
            <a:endParaRPr lang="zh-CN" altLang="en-US" dirty="0"/>
          </a:p>
        </p:txBody>
      </p:sp>
      <p:sp>
        <p:nvSpPr>
          <p:cNvPr id="8" name="object 8"/>
          <p:cNvSpPr/>
          <p:nvPr/>
        </p:nvSpPr>
        <p:spPr>
          <a:xfrm>
            <a:off x="1918842" y="4793614"/>
            <a:ext cx="5784341" cy="83743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918842" y="4107814"/>
            <a:ext cx="5784341" cy="83743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920240" y="2778760"/>
            <a:ext cx="5784215" cy="148082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3412489" y="3807078"/>
            <a:ext cx="2493645" cy="17030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35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公共语言运行时(</a:t>
            </a:r>
            <a:r>
              <a:rPr sz="2000" b="1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C</a:t>
            </a: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LR)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600">
              <a:latin typeface="Times New Roman" panose="02020603050405020304"/>
              <a:cs typeface="Times New Roman" panose="02020603050405020304"/>
            </a:endParaRPr>
          </a:p>
          <a:p>
            <a:pPr algn="ctr">
              <a:lnSpc>
                <a:spcPct val="100000"/>
              </a:lnSpc>
            </a:pP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操作系统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1920112" y="2245982"/>
            <a:ext cx="5784341" cy="76734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921636" y="1628775"/>
            <a:ext cx="1210818" cy="768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2229865" y="1946782"/>
            <a:ext cx="380365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VB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86912" y="1628775"/>
            <a:ext cx="1212341" cy="7688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194557" y="1946782"/>
            <a:ext cx="584200" cy="33083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C++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4055237" y="1628775"/>
            <a:ext cx="1210818" cy="7688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120513" y="1628775"/>
            <a:ext cx="1440942" cy="76885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929380" y="1946910"/>
            <a:ext cx="2632075" cy="95694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57200">
              <a:lnSpc>
                <a:spcPct val="100000"/>
              </a:lnSpc>
              <a:spcBef>
                <a:spcPts val="105"/>
              </a:spcBef>
              <a:tabLst>
                <a:tab pos="1373505" algn="l"/>
              </a:tabLst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C#	JScript</a:t>
            </a:r>
            <a:endParaRPr sz="2000" dirty="0">
              <a:latin typeface="微软雅黑" panose="020B0503020204020204" charset="-122"/>
              <a:cs typeface="微软雅黑" panose="020B0503020204020204" charset="-122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100" dirty="0">
              <a:latin typeface="Times New Roman" panose="02020603050405020304"/>
              <a:cs typeface="Times New Roman" panose="02020603050405020304"/>
            </a:endParaRPr>
          </a:p>
          <a:p>
            <a:pPr marL="12700">
              <a:lnSpc>
                <a:spcPct val="100000"/>
              </a:lnSpc>
              <a:spcBef>
                <a:spcPts val="5"/>
              </a:spcBef>
            </a:pPr>
            <a:r>
              <a:rPr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公共语言规范</a:t>
            </a:r>
            <a:r>
              <a:rPr lang="zh-CN"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CLS</a:t>
            </a:r>
            <a:r>
              <a:rPr lang="zh-CN" sz="2000" b="1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lang="zh-CN" sz="2000" b="1" dirty="0">
              <a:solidFill>
                <a:srgbClr val="FFFFFF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417437" y="1628775"/>
            <a:ext cx="1287018" cy="76885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6788785" y="1946910"/>
            <a:ext cx="496570" cy="32067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F#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7635240" y="1592580"/>
            <a:ext cx="2125345" cy="4038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/>
          <p:nvPr/>
        </p:nvSpPr>
        <p:spPr>
          <a:xfrm>
            <a:off x="8475965" y="2085593"/>
            <a:ext cx="307340" cy="2288540"/>
          </a:xfrm>
          <a:prstGeom prst="rect">
            <a:avLst/>
          </a:prstGeom>
        </p:spPr>
        <p:txBody>
          <a:bodyPr vert="vert" wrap="square" lIns="0" tIns="279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0"/>
              </a:spcBef>
            </a:pPr>
            <a:r>
              <a:rPr sz="2000" b="1" spc="-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Visual</a:t>
            </a:r>
            <a:r>
              <a:rPr sz="2000" b="1" spc="-55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000" b="1" spc="-10" dirty="0">
                <a:solidFill>
                  <a:srgbClr val="FFFFFF"/>
                </a:solidFill>
                <a:latin typeface="微软雅黑" panose="020B0503020204020204" charset="-122"/>
                <a:cs typeface="微软雅黑" panose="020B0503020204020204" charset="-122"/>
              </a:rPr>
              <a:t>Studio.Net</a:t>
            </a:r>
            <a:endParaRPr sz="200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24"/>
          <p:cNvSpPr txBox="1"/>
          <p:nvPr/>
        </p:nvSpPr>
        <p:spPr>
          <a:xfrm>
            <a:off x="3688080" y="3594100"/>
            <a:ext cx="3100705" cy="3822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5"/>
              </a:spcBef>
            </a:pP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.Net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框架类库（</a:t>
            </a:r>
            <a:r>
              <a:rPr lang="en-US" altLang="zh-CN" sz="2400" b="1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FCL</a:t>
            </a:r>
            <a:r>
              <a:rPr lang="zh-CN" altLang="en-US" sz="2400" b="1" dirty="0">
                <a:solidFill>
                  <a:schemeClr val="bg1"/>
                </a:solidFill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lang="zh-CN" altLang="en-US" sz="2400" b="1" dirty="0">
              <a:solidFill>
                <a:schemeClr val="bg1"/>
              </a:solidFill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46"/>
    </mc:Choice>
    <mc:Fallback>
      <p:transition spd="slow" advTm="620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875" y="462280"/>
            <a:ext cx="6013450" cy="589280"/>
          </a:xfrm>
        </p:spPr>
        <p:txBody>
          <a:bodyPr wrap="square"/>
          <a:lstStyle/>
          <a:p>
            <a:r>
              <a:rPr lang="zh-CN" altLang="en-US" dirty="0"/>
              <a:t>公共语言运行时（</a:t>
            </a:r>
            <a:r>
              <a:rPr lang="en-US" altLang="zh-CN" dirty="0"/>
              <a:t>CLR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286001" y="1297835"/>
            <a:ext cx="8512175" cy="4088765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公共语言运行时</a:t>
            </a:r>
            <a:r>
              <a:rPr sz="2800" spc="28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800" spc="280" dirty="0">
                <a:latin typeface="Cambria" panose="02040503050406030204"/>
                <a:cs typeface="Cambria" panose="02040503050406030204"/>
              </a:rPr>
              <a:t>Common </a:t>
            </a:r>
            <a:r>
              <a:rPr sz="2800" spc="225" dirty="0">
                <a:latin typeface="Cambria" panose="02040503050406030204"/>
                <a:cs typeface="Cambria" panose="02040503050406030204"/>
              </a:rPr>
              <a:t>Language</a:t>
            </a:r>
            <a:r>
              <a:rPr sz="2800" spc="280" dirty="0">
                <a:latin typeface="Cambria" panose="02040503050406030204"/>
                <a:cs typeface="Cambria" panose="02040503050406030204"/>
              </a:rPr>
              <a:t> </a:t>
            </a:r>
            <a:r>
              <a:rPr sz="2800" spc="204" dirty="0">
                <a:latin typeface="Cambria" panose="02040503050406030204"/>
                <a:cs typeface="Cambria" panose="02040503050406030204"/>
              </a:rPr>
              <a:t>Runtime</a:t>
            </a:r>
            <a:r>
              <a:rPr sz="2800" spc="204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设计目标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741680" lvl="1" indent="-271780">
              <a:lnSpc>
                <a:spcPct val="100000"/>
              </a:lnSpc>
              <a:spcBef>
                <a:spcPts val="1295"/>
              </a:spcBef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简化开发：安全性、内存管理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741680" lvl="1" indent="-271780">
              <a:lnSpc>
                <a:spcPct val="100000"/>
              </a:lnSpc>
              <a:spcBef>
                <a:spcPts val="1220"/>
              </a:spcBef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简化应用程序部署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742315" lvl="1" indent="-272415">
              <a:lnSpc>
                <a:spcPct val="100000"/>
              </a:lnSpc>
              <a:spcBef>
                <a:spcPts val="1215"/>
              </a:spcBef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95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基类库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741680" lvl="1" indent="-271780">
              <a:lnSpc>
                <a:spcPct val="100000"/>
              </a:lnSpc>
              <a:spcBef>
                <a:spcPts val="1225"/>
              </a:spcBef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支持多种语言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1770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相当于</a:t>
            </a:r>
            <a:r>
              <a:rPr sz="2800" spc="250" dirty="0">
                <a:latin typeface="Cambria" panose="02040503050406030204"/>
                <a:cs typeface="Cambria" panose="02040503050406030204"/>
              </a:rPr>
              <a:t>Java</a:t>
            </a: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中的虚拟机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775"/>
    </mc:Choice>
    <mc:Fallback>
      <p:transition spd="slow" advTm="1337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矩形 13"/>
          <p:cNvSpPr/>
          <p:nvPr/>
        </p:nvSpPr>
        <p:spPr>
          <a:xfrm>
            <a:off x="-52333" y="2562943"/>
            <a:ext cx="12192000" cy="1638775"/>
          </a:xfrm>
          <a:prstGeom prst="rect">
            <a:avLst/>
          </a:prstGeom>
          <a:ln>
            <a:noFill/>
          </a:ln>
          <a:effectLst>
            <a:outerShdw blurRad="406400" dist="114300" sx="107000" sy="107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009650" y="2846732"/>
            <a:ext cx="10744200" cy="757130"/>
          </a:xfrm>
        </p:spPr>
        <p:txBody>
          <a:bodyPr/>
          <a:lstStyle/>
          <a:p>
            <a:r>
              <a:rPr lang="zh-CN" altLang="en-US" dirty="0"/>
              <a:t>第一章 </a:t>
            </a:r>
            <a:r>
              <a:rPr lang="en-US" altLang="zh-CN" dirty="0"/>
              <a:t>C#</a:t>
            </a:r>
            <a:r>
              <a:rPr lang="zh-CN" altLang="en-US" dirty="0"/>
              <a:t>程序设计简介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507024" y="4485507"/>
            <a:ext cx="402082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武汉大学计算机学院  贾向阳</a:t>
            </a:r>
            <a:endParaRPr kumimoji="0" lang="zh-CN" altLang="en-US" sz="2400" b="0" i="0" u="none" strike="noStrike" kern="1200" cap="none" spc="0" normalizeH="0" baseline="0" noProof="0" dirty="0" err="1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84943" y="1817489"/>
            <a:ext cx="26260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《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软件构造基础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entury Gothic" panose="020B0502020202020204"/>
                <a:ea typeface="微软雅黑" panose="020B0503020204020204" charset="-122"/>
                <a:cs typeface="+mn-cs"/>
              </a:rPr>
              <a:t>》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entury Gothic" panose="020B0502020202020204"/>
              <a:ea typeface="微软雅黑" panose="020B0503020204020204" charset="-122"/>
              <a:cs typeface="+mn-cs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133"/>
    </mc:Choice>
    <mc:Fallback>
      <p:transition spd="slow" advTm="431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en-US" altLang="zh-CN" dirty="0">
                <a:sym typeface="+mn-ea"/>
              </a:rPr>
              <a:t>.Net</a:t>
            </a:r>
            <a:r>
              <a:rPr lang="zh-CN" altLang="en-US" dirty="0">
                <a:sym typeface="+mn-ea"/>
              </a:rPr>
              <a:t>框架类库（</a:t>
            </a:r>
            <a:r>
              <a:rPr lang="en-US" altLang="zh-CN" dirty="0">
                <a:sym typeface="+mn-ea"/>
              </a:rPr>
              <a:t>FCL</a:t>
            </a:r>
            <a:r>
              <a:rPr lang="zh-CN" altLang="en-US" dirty="0">
                <a:sym typeface="+mn-ea"/>
              </a:rPr>
              <a:t>）</a:t>
            </a:r>
            <a:endParaRPr lang="zh-CN" altLang="en-US" dirty="0"/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24940" y="1051560"/>
            <a:ext cx="9655175" cy="568325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61"/>
    </mc:Choice>
    <mc:Fallback>
      <p:transition spd="slow" advTm="447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875" y="462280"/>
            <a:ext cx="6013450" cy="589280"/>
          </a:xfrm>
        </p:spPr>
        <p:txBody>
          <a:bodyPr wrap="square"/>
          <a:lstStyle/>
          <a:p>
            <a:r>
              <a:rPr lang="zh-CN" altLang="en-US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公共语言规范</a:t>
            </a:r>
            <a:r>
              <a:rPr lang="zh-CN" altLang="en-US" dirty="0"/>
              <a:t>（</a:t>
            </a:r>
            <a:r>
              <a:rPr lang="en-US" altLang="zh-CN" dirty="0"/>
              <a:t>CLS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925" y="1536065"/>
            <a:ext cx="5196205" cy="398208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848985" y="1536065"/>
            <a:ext cx="6246495" cy="3994150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公共</a:t>
            </a:r>
            <a:r>
              <a:rPr lang="zh-CN" sz="2800" spc="-5" dirty="0">
                <a:latin typeface="微软雅黑" panose="020B0503020204020204" charset="-122"/>
                <a:cs typeface="微软雅黑" panose="020B0503020204020204" charset="-122"/>
              </a:rPr>
              <a:t>类型系统</a:t>
            </a:r>
            <a:r>
              <a:rPr sz="2800" spc="28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sz="2800" spc="280" dirty="0">
                <a:latin typeface="微软雅黑" panose="020B0503020204020204" charset="-122"/>
                <a:cs typeface="微软雅黑" panose="020B0503020204020204" charset="-122"/>
              </a:rPr>
              <a:t>CTS</a:t>
            </a:r>
            <a:r>
              <a:rPr sz="2800" spc="204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800" spc="204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86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800" spc="204" dirty="0">
                <a:latin typeface="微软雅黑" panose="020B0503020204020204" charset="-122"/>
                <a:cs typeface="微软雅黑" panose="020B0503020204020204" charset="-122"/>
              </a:rPr>
              <a:t>CLR</a:t>
            </a:r>
            <a:r>
              <a:rPr lang="zh-CN" altLang="en-US" sz="2800" spc="204" dirty="0">
                <a:latin typeface="微软雅黑" panose="020B0503020204020204" charset="-122"/>
                <a:cs typeface="微软雅黑" panose="020B0503020204020204" charset="-122"/>
              </a:rPr>
              <a:t>支持的所有语言特征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800" dirty="0">
                <a:latin typeface="微软雅黑" panose="020B0503020204020204" charset="-122"/>
                <a:cs typeface="微软雅黑" panose="020B0503020204020204" charset="-122"/>
              </a:rPr>
              <a:t>公共语言规范（</a:t>
            </a:r>
            <a:r>
              <a:rPr lang="en-US" sz="2800" dirty="0">
                <a:latin typeface="微软雅黑" panose="020B0503020204020204" charset="-122"/>
                <a:cs typeface="微软雅黑" panose="020B0503020204020204" charset="-122"/>
              </a:rPr>
              <a:t>CLS</a:t>
            </a:r>
            <a:r>
              <a:rPr lang="zh-CN" altLang="en-US" sz="280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8600">
              <a:lnSpc>
                <a:spcPct val="100000"/>
              </a:lnSpc>
              <a:spcBef>
                <a:spcPts val="1770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sz="2800" dirty="0">
                <a:latin typeface="微软雅黑" panose="020B0503020204020204" charset="-122"/>
                <a:cs typeface="微软雅黑" panose="020B0503020204020204" charset="-122"/>
              </a:rPr>
              <a:t>CTS</a:t>
            </a:r>
            <a:r>
              <a:rPr lang="zh-CN" altLang="en-US" sz="2800" dirty="0">
                <a:latin typeface="微软雅黑" panose="020B0503020204020204" charset="-122"/>
                <a:cs typeface="微软雅黑" panose="020B0503020204020204" charset="-122"/>
              </a:rPr>
              <a:t>的子集</a:t>
            </a:r>
            <a:endParaRPr lang="zh-CN" altLang="en-US"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8600">
              <a:lnSpc>
                <a:spcPct val="100000"/>
              </a:lnSpc>
              <a:spcBef>
                <a:spcPts val="1770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800" dirty="0">
                <a:latin typeface="微软雅黑" panose="020B0503020204020204" charset="-122"/>
                <a:cs typeface="微软雅黑" panose="020B0503020204020204" charset="-122"/>
              </a:rPr>
              <a:t>各种语言都需要具备的语言特征</a:t>
            </a:r>
            <a:endParaRPr lang="zh-CN" altLang="en-US"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8600">
              <a:lnSpc>
                <a:spcPct val="100000"/>
              </a:lnSpc>
              <a:spcBef>
                <a:spcPts val="1770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800" dirty="0">
                <a:latin typeface="微软雅黑" panose="020B0503020204020204" charset="-122"/>
                <a:cs typeface="微软雅黑" panose="020B0503020204020204" charset="-122"/>
              </a:rPr>
              <a:t>用于支持跨语言的互操作</a:t>
            </a:r>
            <a:endParaRPr lang="zh-CN" altLang="en-US" sz="2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990"/>
    </mc:Choice>
    <mc:Fallback>
      <p:transition spd="slow" advTm="1309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875" y="462280"/>
            <a:ext cx="8561070" cy="589280"/>
          </a:xfrm>
        </p:spPr>
        <p:txBody>
          <a:bodyPr wrap="square"/>
          <a:lstStyle/>
          <a:p>
            <a:r>
              <a:rPr lang="zh-CN" altLang="en-US" dirty="0"/>
              <a:t>托管代码和非托管代码</a:t>
            </a:r>
            <a:endParaRPr lang="zh-CN" altLang="en-US" dirty="0"/>
          </a:p>
        </p:txBody>
      </p:sp>
      <p:sp>
        <p:nvSpPr>
          <p:cNvPr id="105475" name="Rectangle 3"/>
          <p:cNvSpPr>
            <a:spLocks noChangeArrowheads="1"/>
          </p:cNvSpPr>
          <p:nvPr/>
        </p:nvSpPr>
        <p:spPr bwMode="auto">
          <a:xfrm>
            <a:off x="1271905" y="3592830"/>
            <a:ext cx="309880" cy="3683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105476" name="Text Box 4"/>
          <p:cNvSpPr txBox="1">
            <a:spLocks noChangeArrowheads="1"/>
          </p:cNvSpPr>
          <p:nvPr/>
        </p:nvSpPr>
        <p:spPr bwMode="auto">
          <a:xfrm>
            <a:off x="759142" y="1367727"/>
            <a:ext cx="10673715" cy="5186805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wrap="square">
            <a:spAutoFit/>
          </a:bodyPr>
          <a:lstStyle/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FF"/>
                </a:solidFill>
                <a:latin typeface="+mj-ea"/>
                <a:ea typeface="+mj-ea"/>
              </a:rPr>
              <a:t>托管代码</a:t>
            </a:r>
            <a:r>
              <a:rPr lang="zh-CN" altLang="en-US" sz="2800" dirty="0">
                <a:latin typeface="+mj-ea"/>
                <a:ea typeface="+mj-ea"/>
              </a:rPr>
              <a:t>（</a:t>
            </a:r>
            <a:r>
              <a:rPr lang="en-US" sz="2800" dirty="0">
                <a:latin typeface="+mj-ea"/>
                <a:ea typeface="+mj-ea"/>
              </a:rPr>
              <a:t>managed code</a:t>
            </a:r>
            <a:r>
              <a:rPr lang="zh-CN" altLang="en-US" sz="2800" dirty="0">
                <a:latin typeface="+mj-ea"/>
                <a:ea typeface="+mj-ea"/>
              </a:rPr>
              <a:t>）是指为</a:t>
            </a:r>
            <a:r>
              <a:rPr lang="en-US" sz="2800" dirty="0">
                <a:latin typeface="+mj-ea"/>
                <a:ea typeface="+mj-ea"/>
              </a:rPr>
              <a:t>.NET Framework</a:t>
            </a:r>
            <a:r>
              <a:rPr lang="zh-CN" altLang="en-US" sz="2800" dirty="0">
                <a:latin typeface="+mj-ea"/>
                <a:ea typeface="+mj-ea"/>
              </a:rPr>
              <a:t>编写的代码，在</a:t>
            </a:r>
            <a:r>
              <a:rPr lang="en-US" sz="2800" dirty="0">
                <a:latin typeface="+mj-ea"/>
                <a:ea typeface="+mj-ea"/>
              </a:rPr>
              <a:t>.NET Framework</a:t>
            </a:r>
            <a:r>
              <a:rPr lang="zh-CN" altLang="en-US" sz="2800" dirty="0">
                <a:latin typeface="+mj-ea"/>
                <a:ea typeface="+mj-ea"/>
              </a:rPr>
              <a:t>的公共语言运行库（</a:t>
            </a:r>
            <a:r>
              <a:rPr lang="en-US" sz="2800" dirty="0" err="1">
                <a:latin typeface="+mj-ea"/>
                <a:ea typeface="+mj-ea"/>
              </a:rPr>
              <a:t>CLR</a:t>
            </a:r>
            <a:r>
              <a:rPr lang="zh-CN" altLang="en-US" sz="2800" dirty="0">
                <a:latin typeface="+mj-ea"/>
                <a:ea typeface="+mj-ea"/>
              </a:rPr>
              <a:t>）控制之下运行，类似于</a:t>
            </a:r>
            <a:r>
              <a:rPr lang="en-US" sz="2800" dirty="0">
                <a:latin typeface="+mj-ea"/>
                <a:ea typeface="+mj-ea"/>
              </a:rPr>
              <a:t>JAVA</a:t>
            </a:r>
            <a:r>
              <a:rPr lang="zh-CN" altLang="en-US" sz="2800" dirty="0">
                <a:latin typeface="+mj-ea"/>
                <a:ea typeface="+mj-ea"/>
              </a:rPr>
              <a:t>的虚拟机机制。托管代码应用程序可以获得</a:t>
            </a:r>
            <a:r>
              <a:rPr lang="en-US" sz="2800" dirty="0" err="1">
                <a:latin typeface="+mj-ea"/>
                <a:ea typeface="+mj-ea"/>
              </a:rPr>
              <a:t>CLR</a:t>
            </a:r>
            <a:r>
              <a:rPr lang="zh-CN" altLang="en-US" sz="2800" dirty="0">
                <a:latin typeface="+mj-ea"/>
                <a:ea typeface="+mj-ea"/>
              </a:rPr>
              <a:t>服务，例如自动垃圾回收、类型检查和安全支持等。</a:t>
            </a:r>
            <a:endParaRPr lang="zh-CN" altLang="en-US" sz="2800" dirty="0">
              <a:latin typeface="+mj-ea"/>
              <a:ea typeface="+mj-ea"/>
            </a:endParaRPr>
          </a:p>
          <a:p>
            <a:pPr marL="457200" indent="-45720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2800" dirty="0">
                <a:solidFill>
                  <a:srgbClr val="FF0000"/>
                </a:solidFill>
                <a:latin typeface="+mj-ea"/>
                <a:ea typeface="+mj-ea"/>
              </a:rPr>
              <a:t>非托管代码</a:t>
            </a:r>
            <a:r>
              <a:rPr lang="zh-CN" altLang="en-US" sz="2800" dirty="0">
                <a:latin typeface="+mj-ea"/>
                <a:ea typeface="+mj-ea"/>
              </a:rPr>
              <a:t>（</a:t>
            </a:r>
            <a:r>
              <a:rPr lang="en-US" sz="2800" dirty="0">
                <a:latin typeface="+mj-ea"/>
                <a:ea typeface="+mj-ea"/>
              </a:rPr>
              <a:t>unmanaged code</a:t>
            </a:r>
            <a:r>
              <a:rPr lang="zh-CN" altLang="en-US" sz="2800" dirty="0">
                <a:latin typeface="+mj-ea"/>
                <a:ea typeface="+mj-ea"/>
              </a:rPr>
              <a:t>）是不需要</a:t>
            </a:r>
            <a:r>
              <a:rPr lang="en-US" sz="2800" dirty="0">
                <a:latin typeface="+mj-ea"/>
                <a:ea typeface="+mj-ea"/>
                <a:sym typeface="+mn-ea"/>
              </a:rPr>
              <a:t>.NET Framework</a:t>
            </a:r>
            <a:r>
              <a:rPr lang="zh-CN" altLang="en-US" sz="2800" dirty="0">
                <a:latin typeface="+mj-ea"/>
                <a:ea typeface="+mj-ea"/>
                <a:sym typeface="+mn-ea"/>
              </a:rPr>
              <a:t>即可运行的代码</a:t>
            </a:r>
            <a:r>
              <a:rPr lang="zh-CN" sz="2800" dirty="0">
                <a:latin typeface="+mj-ea"/>
                <a:ea typeface="+mj-ea"/>
                <a:sym typeface="+mn-ea"/>
              </a:rPr>
              <a:t>，（</a:t>
            </a:r>
            <a:r>
              <a:rPr lang="zh-CN" altLang="en-US" sz="2800" dirty="0">
                <a:latin typeface="+mj-ea"/>
                <a:ea typeface="+mj-ea"/>
              </a:rPr>
              <a:t>如使用</a:t>
            </a:r>
            <a:r>
              <a:rPr lang="en-US" altLang="zh-CN" sz="2800" dirty="0">
                <a:latin typeface="+mj-ea"/>
                <a:ea typeface="+mj-ea"/>
              </a:rPr>
              <a:t>VC 6.0</a:t>
            </a:r>
            <a:r>
              <a:rPr lang="zh-CN" altLang="en-US" sz="2800" dirty="0">
                <a:latin typeface="+mj-ea"/>
                <a:ea typeface="+mj-ea"/>
              </a:rPr>
              <a:t>编写的</a:t>
            </a:r>
            <a:r>
              <a:rPr lang="en-US" sz="2800" dirty="0">
                <a:latin typeface="+mj-ea"/>
                <a:ea typeface="+mj-ea"/>
              </a:rPr>
              <a:t>DLL</a:t>
            </a:r>
            <a:r>
              <a:rPr lang="zh-CN" altLang="en-US" sz="2800" dirty="0">
                <a:latin typeface="+mj-ea"/>
                <a:ea typeface="+mj-ea"/>
              </a:rPr>
              <a:t>和可执行程序）。非托管代码由操作系统直接运行，因此必须提供自己的垃圾回收、类型检查、安全支持等服务。</a:t>
            </a:r>
            <a:endParaRPr lang="zh-CN" altLang="en-US" sz="2800" dirty="0">
              <a:latin typeface="+mj-ea"/>
              <a:ea typeface="+mj-ea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236"/>
    </mc:Choice>
    <mc:Fallback>
      <p:transition spd="slow" advTm="141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zh-CN" altLang="en-US" dirty="0"/>
              <a:t>应用程序的运行</a:t>
            </a:r>
            <a:endParaRPr lang="zh-CN" altLang="en-US" dirty="0"/>
          </a:p>
        </p:txBody>
      </p:sp>
      <p:pic>
        <p:nvPicPr>
          <p:cNvPr id="131074" name="Picture 2"/>
          <p:cNvPicPr>
            <a:picLocks noChangeAspect="1" noChangeArrowheads="1"/>
          </p:cNvPicPr>
          <p:nvPr/>
        </p:nvPicPr>
        <p:blipFill>
          <a:blip r:embed="rId1"/>
          <a:srcRect/>
          <a:stretch>
            <a:fillRect/>
          </a:stretch>
        </p:blipFill>
        <p:spPr bwMode="auto">
          <a:xfrm>
            <a:off x="2177415" y="1198880"/>
            <a:ext cx="7837170" cy="5420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2209"/>
    </mc:Choice>
    <mc:Fallback>
      <p:transition spd="slow" advTm="1122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程序的二次编译</a:t>
            </a:r>
            <a:endParaRPr lang="zh-CN" altLang="en-US" dirty="0"/>
          </a:p>
        </p:txBody>
      </p:sp>
      <p:sp>
        <p:nvSpPr>
          <p:cNvPr id="8" name="object 8"/>
          <p:cNvSpPr/>
          <p:nvPr/>
        </p:nvSpPr>
        <p:spPr>
          <a:xfrm>
            <a:off x="1785620" y="1641475"/>
            <a:ext cx="5542915" cy="1939925"/>
          </a:xfrm>
          <a:custGeom>
            <a:avLst/>
            <a:gdLst/>
            <a:ahLst/>
            <a:cxnLst/>
            <a:rect l="l" t="t" r="r" b="b"/>
            <a:pathLst>
              <a:path w="9619615" h="1600200">
                <a:moveTo>
                  <a:pt x="0" y="1600200"/>
                </a:moveTo>
                <a:lnTo>
                  <a:pt x="9619488" y="1600200"/>
                </a:lnTo>
                <a:lnTo>
                  <a:pt x="9619488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28956">
            <a:solidFill>
              <a:srgbClr val="FFCC00"/>
            </a:solidFill>
            <a:prstDash val="lgDash"/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814445" y="2407920"/>
            <a:ext cx="1367790" cy="332740"/>
          </a:xfrm>
          <a:prstGeom prst="rect">
            <a:avLst/>
          </a:prstGeom>
          <a:ln w="28955">
            <a:solidFill>
              <a:srgbClr val="FFCC00"/>
            </a:solidFill>
          </a:ln>
        </p:spPr>
        <p:txBody>
          <a:bodyPr vert="horz" wrap="square" lIns="0" tIns="40640" rIns="0" bIns="0" rtlCol="0">
            <a:spAutoFit/>
          </a:bodyPr>
          <a:lstStyle/>
          <a:p>
            <a:pPr marL="92710">
              <a:lnSpc>
                <a:spcPct val="100000"/>
              </a:lnSpc>
              <a:spcBef>
                <a:spcPts val="320"/>
              </a:spcBef>
            </a:pPr>
            <a:r>
              <a:rPr lang="zh-CN" sz="1900" b="1" i="1" spc="-100" dirty="0">
                <a:solidFill>
                  <a:srgbClr val="FF0000"/>
                </a:solidFill>
                <a:latin typeface="宋体" panose="02010600030101010101" charset="-122"/>
                <a:cs typeface="宋体" panose="02010600030101010101" charset="-122"/>
              </a:rPr>
              <a:t>第一次</a:t>
            </a:r>
            <a:r>
              <a:rPr sz="1900" b="1" i="1" spc="-100" dirty="0">
                <a:solidFill>
                  <a:srgbClr val="FF0000"/>
                </a:solidFill>
                <a:latin typeface="宋体" panose="02010600030101010101" charset="-122"/>
                <a:cs typeface="宋体" panose="02010600030101010101" charset="-122"/>
              </a:rPr>
              <a:t>编译</a:t>
            </a:r>
            <a:endParaRPr sz="1900" b="1" i="1" spc="-100" dirty="0">
              <a:solidFill>
                <a:srgbClr val="FF0000"/>
              </a:solidFill>
              <a:latin typeface="宋体" panose="02010600030101010101" charset="-122"/>
              <a:cs typeface="宋体" panose="02010600030101010101" charset="-122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288280" y="2130425"/>
            <a:ext cx="1868170" cy="1205230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288280" y="2130425"/>
            <a:ext cx="1888490" cy="1205865"/>
          </a:xfrm>
          <a:custGeom>
            <a:avLst/>
            <a:gdLst/>
            <a:ahLst/>
            <a:cxnLst/>
            <a:rect l="l" t="t" r="r" b="b"/>
            <a:pathLst>
              <a:path w="2057400" h="1205864">
                <a:moveTo>
                  <a:pt x="0" y="1205484"/>
                </a:moveTo>
                <a:lnTo>
                  <a:pt x="2057400" y="1205484"/>
                </a:lnTo>
                <a:lnTo>
                  <a:pt x="2057400" y="0"/>
                </a:lnTo>
                <a:lnTo>
                  <a:pt x="0" y="0"/>
                </a:lnTo>
                <a:lnTo>
                  <a:pt x="0" y="1205484"/>
                </a:lnTo>
                <a:close/>
              </a:path>
            </a:pathLst>
          </a:custGeom>
          <a:ln w="12192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5684520" y="2235707"/>
            <a:ext cx="1205483" cy="38862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684520" y="2235707"/>
            <a:ext cx="1205865" cy="388620"/>
          </a:xfrm>
          <a:custGeom>
            <a:avLst/>
            <a:gdLst/>
            <a:ahLst/>
            <a:cxnLst/>
            <a:rect l="l" t="t" r="r" b="b"/>
            <a:pathLst>
              <a:path w="1205865" h="388619">
                <a:moveTo>
                  <a:pt x="0" y="388620"/>
                </a:moveTo>
                <a:lnTo>
                  <a:pt x="1205483" y="388620"/>
                </a:lnTo>
                <a:lnTo>
                  <a:pt x="1205483" y="0"/>
                </a:lnTo>
                <a:lnTo>
                  <a:pt x="0" y="0"/>
                </a:lnTo>
                <a:lnTo>
                  <a:pt x="0" y="388620"/>
                </a:lnTo>
                <a:close/>
              </a:path>
            </a:pathLst>
          </a:custGeom>
          <a:ln w="12192">
            <a:solidFill>
              <a:srgbClr val="FFCC00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477510" y="2263140"/>
            <a:ext cx="1679575" cy="1011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62865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tx1"/>
                </a:solidFill>
                <a:latin typeface="MS PGothic" panose="020B0600070205080204" charset="-122"/>
                <a:cs typeface="MS PGothic" panose="020B0600070205080204" charset="-122"/>
              </a:rPr>
              <a:t>元数据</a:t>
            </a:r>
            <a:endParaRPr sz="1800" dirty="0">
              <a:solidFill>
                <a:schemeClr val="tx1"/>
              </a:solidFill>
              <a:latin typeface="MS PGothic" panose="020B0600070205080204" charset="-122"/>
              <a:cs typeface="MS PGothic" panose="020B0600070205080204" charset="-122"/>
            </a:endParaRPr>
          </a:p>
          <a:p>
            <a:pPr marR="5080" algn="ctr">
              <a:lnSpc>
                <a:spcPct val="100000"/>
              </a:lnSpc>
              <a:spcBef>
                <a:spcPts val="1310"/>
              </a:spcBef>
            </a:pPr>
            <a:r>
              <a:rPr sz="1800" b="1" dirty="0">
                <a:solidFill>
                  <a:schemeClr val="tx1"/>
                </a:solidFill>
                <a:latin typeface="MS PGothic" panose="020B0600070205080204" charset="-122"/>
                <a:cs typeface="MS PGothic" panose="020B0600070205080204" charset="-122"/>
              </a:rPr>
              <a:t>中</a:t>
            </a:r>
            <a:r>
              <a:rPr sz="18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间</a:t>
            </a:r>
            <a:r>
              <a:rPr sz="1800" b="1" dirty="0">
                <a:solidFill>
                  <a:schemeClr val="tx1"/>
                </a:solidFill>
                <a:latin typeface="MS PGothic" panose="020B0600070205080204" charset="-122"/>
                <a:cs typeface="MS PGothic" panose="020B0600070205080204" charset="-122"/>
              </a:rPr>
              <a:t>代</a:t>
            </a:r>
            <a:r>
              <a:rPr sz="1800" b="1" dirty="0">
                <a:solidFill>
                  <a:schemeClr val="tx1"/>
                </a:solidFill>
                <a:latin typeface="微软雅黑" panose="020B0503020204020204" charset="-122"/>
                <a:cs typeface="微软雅黑" panose="020B0503020204020204" charset="-122"/>
              </a:rPr>
              <a:t>码</a:t>
            </a:r>
            <a:endParaRPr sz="1800" dirty="0">
              <a:solidFill>
                <a:schemeClr val="tx1"/>
              </a:solidFill>
              <a:latin typeface="微软雅黑" panose="020B0503020204020204" charset="-122"/>
              <a:cs typeface="微软雅黑" panose="020B0503020204020204" charset="-122"/>
            </a:endParaRPr>
          </a:p>
          <a:p>
            <a:pPr marR="5080" algn="ctr">
              <a:lnSpc>
                <a:spcPct val="100000"/>
              </a:lnSpc>
            </a:pPr>
            <a:r>
              <a:rPr sz="1800" b="1" dirty="0">
                <a:solidFill>
                  <a:schemeClr val="tx1"/>
                </a:solidFill>
                <a:latin typeface="Lucida Console" panose="020B0609040504020204"/>
                <a:cs typeface="Lucida Console" panose="020B0609040504020204"/>
              </a:rPr>
              <a:t>.exe</a:t>
            </a:r>
            <a:r>
              <a:rPr lang="zh-CN" sz="1800" b="1" dirty="0">
                <a:solidFill>
                  <a:schemeClr val="tx1"/>
                </a:solidFill>
                <a:latin typeface="Lucida Console" panose="020B0609040504020204"/>
                <a:cs typeface="Lucida Console" panose="020B0609040504020204"/>
              </a:rPr>
              <a:t>，</a:t>
            </a:r>
            <a:r>
              <a:rPr lang="en-US" altLang="zh-CN" sz="1800" b="1" dirty="0">
                <a:solidFill>
                  <a:schemeClr val="tx1"/>
                </a:solidFill>
                <a:latin typeface="Lucida Console" panose="020B0609040504020204"/>
                <a:cs typeface="Lucida Console" panose="020B0609040504020204"/>
              </a:rPr>
              <a:t>dll</a:t>
            </a:r>
            <a:r>
              <a:rPr sz="1800" b="1" dirty="0">
                <a:solidFill>
                  <a:schemeClr val="tx1"/>
                </a:solidFill>
                <a:latin typeface="MS PGothic" panose="020B0600070205080204" charset="-122"/>
                <a:cs typeface="MS PGothic" panose="020B0600070205080204" charset="-122"/>
              </a:rPr>
              <a:t>文件</a:t>
            </a:r>
            <a:endParaRPr sz="1800" b="1" dirty="0">
              <a:solidFill>
                <a:schemeClr val="tx1"/>
              </a:solidFill>
              <a:latin typeface="MS PGothic" panose="020B0600070205080204" charset="-122"/>
              <a:cs typeface="MS PGothic" panose="020B0600070205080204" charset="-122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44090" y="2277745"/>
            <a:ext cx="1478915" cy="1005840"/>
          </a:xfrm>
          <a:custGeom>
            <a:avLst/>
            <a:gdLst/>
            <a:ahLst/>
            <a:cxnLst/>
            <a:rect l="l" t="t" r="r" b="b"/>
            <a:pathLst>
              <a:path w="1689100" h="1005839">
                <a:moveTo>
                  <a:pt x="0" y="1005839"/>
                </a:moveTo>
                <a:lnTo>
                  <a:pt x="1688591" y="1005839"/>
                </a:lnTo>
                <a:lnTo>
                  <a:pt x="1688591" y="0"/>
                </a:lnTo>
                <a:lnTo>
                  <a:pt x="0" y="0"/>
                </a:lnTo>
                <a:lnTo>
                  <a:pt x="0" y="1005839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2244090" y="2277745"/>
            <a:ext cx="1511300" cy="1005840"/>
          </a:xfrm>
          <a:custGeom>
            <a:avLst/>
            <a:gdLst/>
            <a:ahLst/>
            <a:cxnLst/>
            <a:rect l="l" t="t" r="r" b="b"/>
            <a:pathLst>
              <a:path w="1689100" h="1005839">
                <a:moveTo>
                  <a:pt x="0" y="1005839"/>
                </a:moveTo>
                <a:lnTo>
                  <a:pt x="1688591" y="1005839"/>
                </a:lnTo>
                <a:lnTo>
                  <a:pt x="1688591" y="0"/>
                </a:lnTo>
                <a:lnTo>
                  <a:pt x="0" y="0"/>
                </a:lnTo>
                <a:lnTo>
                  <a:pt x="0" y="1005839"/>
                </a:lnTo>
                <a:close/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2555748" y="2880372"/>
            <a:ext cx="369557" cy="51128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2591180" y="1801368"/>
            <a:ext cx="99441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sz="1800" b="1" dirty="0">
                <a:solidFill>
                  <a:schemeClr val="tx1"/>
                </a:solidFill>
                <a:latin typeface="MS PGothic" panose="020B0600070205080204" charset="-122"/>
                <a:cs typeface="MS PGothic" panose="020B0600070205080204" charset="-122"/>
              </a:rPr>
              <a:t>源程序</a:t>
            </a:r>
            <a:endParaRPr sz="1800" b="1" dirty="0">
              <a:solidFill>
                <a:schemeClr val="tx1"/>
              </a:solidFill>
              <a:latin typeface="MS PGothic" panose="020B0600070205080204" charset="-122"/>
              <a:cs typeface="MS PGothic" panose="020B0600070205080204" charset="-122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756025" y="2750185"/>
            <a:ext cx="1533525" cy="76200"/>
          </a:xfrm>
          <a:custGeom>
            <a:avLst/>
            <a:gdLst/>
            <a:ahLst/>
            <a:cxnLst/>
            <a:rect l="l" t="t" r="r" b="b"/>
            <a:pathLst>
              <a:path w="1356995" h="96519">
                <a:moveTo>
                  <a:pt x="1261491" y="0"/>
                </a:moveTo>
                <a:lnTo>
                  <a:pt x="1261024" y="32035"/>
                </a:lnTo>
                <a:lnTo>
                  <a:pt x="1276985" y="32257"/>
                </a:lnTo>
                <a:lnTo>
                  <a:pt x="1276604" y="64262"/>
                </a:lnTo>
                <a:lnTo>
                  <a:pt x="1260555" y="64262"/>
                </a:lnTo>
                <a:lnTo>
                  <a:pt x="1260094" y="96012"/>
                </a:lnTo>
                <a:lnTo>
                  <a:pt x="1325929" y="64262"/>
                </a:lnTo>
                <a:lnTo>
                  <a:pt x="1276604" y="64262"/>
                </a:lnTo>
                <a:lnTo>
                  <a:pt x="1260559" y="64038"/>
                </a:lnTo>
                <a:lnTo>
                  <a:pt x="1326393" y="64038"/>
                </a:lnTo>
                <a:lnTo>
                  <a:pt x="1356741" y="49402"/>
                </a:lnTo>
                <a:lnTo>
                  <a:pt x="1261491" y="0"/>
                </a:lnTo>
                <a:close/>
              </a:path>
              <a:path w="1356995" h="96519">
                <a:moveTo>
                  <a:pt x="1261024" y="32035"/>
                </a:moveTo>
                <a:lnTo>
                  <a:pt x="1260559" y="64038"/>
                </a:lnTo>
                <a:lnTo>
                  <a:pt x="1276604" y="64262"/>
                </a:lnTo>
                <a:lnTo>
                  <a:pt x="1276985" y="32257"/>
                </a:lnTo>
                <a:lnTo>
                  <a:pt x="1261024" y="32035"/>
                </a:lnTo>
                <a:close/>
              </a:path>
              <a:path w="1356995" h="96519">
                <a:moveTo>
                  <a:pt x="508" y="14477"/>
                </a:moveTo>
                <a:lnTo>
                  <a:pt x="0" y="46481"/>
                </a:lnTo>
                <a:lnTo>
                  <a:pt x="1260559" y="64038"/>
                </a:lnTo>
                <a:lnTo>
                  <a:pt x="1261024" y="32035"/>
                </a:lnTo>
                <a:lnTo>
                  <a:pt x="508" y="14477"/>
                </a:lnTo>
                <a:close/>
              </a:path>
            </a:pathLst>
          </a:custGeom>
          <a:solidFill>
            <a:srgbClr val="5B9BD4">
              <a:alpha val="98823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3585845" y="3581400"/>
            <a:ext cx="1123315" cy="331470"/>
          </a:xfrm>
          <a:prstGeom prst="rect">
            <a:avLst/>
          </a:prstGeom>
          <a:ln w="28955">
            <a:solidFill>
              <a:srgbClr val="FFCC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10"/>
              </a:spcBef>
            </a:pPr>
            <a:r>
              <a:rPr lang="zh-CN" sz="1900" b="1" i="1" spc="-100" dirty="0">
                <a:latin typeface="宋体" panose="02010600030101010101" charset="-122"/>
                <a:cs typeface="宋体" panose="02010600030101010101" charset="-122"/>
              </a:rPr>
              <a:t>开发时</a:t>
            </a:r>
            <a:endParaRPr lang="zh-CN" sz="1900" b="1" i="1" spc="-100" dirty="0">
              <a:latin typeface="宋体" panose="02010600030101010101" charset="-122"/>
              <a:cs typeface="宋体" panose="02010600030101010101" charset="-122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7176770" y="2740660"/>
            <a:ext cx="1564640" cy="96520"/>
          </a:xfrm>
          <a:custGeom>
            <a:avLst/>
            <a:gdLst/>
            <a:ahLst/>
            <a:cxnLst/>
            <a:rect l="l" t="t" r="r" b="b"/>
            <a:pathLst>
              <a:path w="1356995" h="96519">
                <a:moveTo>
                  <a:pt x="1261490" y="0"/>
                </a:moveTo>
                <a:lnTo>
                  <a:pt x="1261024" y="32035"/>
                </a:lnTo>
                <a:lnTo>
                  <a:pt x="1276984" y="32258"/>
                </a:lnTo>
                <a:lnTo>
                  <a:pt x="1276603" y="64262"/>
                </a:lnTo>
                <a:lnTo>
                  <a:pt x="1260555" y="64262"/>
                </a:lnTo>
                <a:lnTo>
                  <a:pt x="1260093" y="96012"/>
                </a:lnTo>
                <a:lnTo>
                  <a:pt x="1325929" y="64262"/>
                </a:lnTo>
                <a:lnTo>
                  <a:pt x="1276603" y="64262"/>
                </a:lnTo>
                <a:lnTo>
                  <a:pt x="1260559" y="64038"/>
                </a:lnTo>
                <a:lnTo>
                  <a:pt x="1326393" y="64038"/>
                </a:lnTo>
                <a:lnTo>
                  <a:pt x="1356740" y="49402"/>
                </a:lnTo>
                <a:lnTo>
                  <a:pt x="1261490" y="0"/>
                </a:lnTo>
                <a:close/>
              </a:path>
              <a:path w="1356995" h="96519">
                <a:moveTo>
                  <a:pt x="1261024" y="32035"/>
                </a:moveTo>
                <a:lnTo>
                  <a:pt x="1260559" y="64038"/>
                </a:lnTo>
                <a:lnTo>
                  <a:pt x="1276603" y="64262"/>
                </a:lnTo>
                <a:lnTo>
                  <a:pt x="1276984" y="32258"/>
                </a:lnTo>
                <a:lnTo>
                  <a:pt x="1261024" y="32035"/>
                </a:lnTo>
                <a:close/>
              </a:path>
              <a:path w="1356995" h="96519">
                <a:moveTo>
                  <a:pt x="507" y="14477"/>
                </a:moveTo>
                <a:lnTo>
                  <a:pt x="0" y="46482"/>
                </a:lnTo>
                <a:lnTo>
                  <a:pt x="1260559" y="64038"/>
                </a:lnTo>
                <a:lnTo>
                  <a:pt x="1261024" y="32035"/>
                </a:lnTo>
                <a:lnTo>
                  <a:pt x="507" y="14477"/>
                </a:lnTo>
                <a:close/>
              </a:path>
            </a:pathLst>
          </a:custGeom>
          <a:solidFill>
            <a:srgbClr val="5B9BD4">
              <a:alpha val="98823"/>
            </a:srgbClr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5" name="object 35"/>
          <p:cNvSpPr/>
          <p:nvPr/>
        </p:nvSpPr>
        <p:spPr>
          <a:xfrm>
            <a:off x="8931910" y="2216785"/>
            <a:ext cx="1635125" cy="1005840"/>
          </a:xfrm>
          <a:custGeom>
            <a:avLst/>
            <a:gdLst/>
            <a:ahLst/>
            <a:cxnLst/>
            <a:rect l="l" t="t" r="r" b="b"/>
            <a:pathLst>
              <a:path w="1984375" h="1005839">
                <a:moveTo>
                  <a:pt x="0" y="1005839"/>
                </a:moveTo>
                <a:lnTo>
                  <a:pt x="1984248" y="1005839"/>
                </a:lnTo>
                <a:lnTo>
                  <a:pt x="1984248" y="0"/>
                </a:lnTo>
                <a:lnTo>
                  <a:pt x="0" y="0"/>
                </a:lnTo>
                <a:lnTo>
                  <a:pt x="0" y="1005839"/>
                </a:lnTo>
                <a:close/>
              </a:path>
            </a:pathLst>
          </a:custGeom>
          <a:solidFill>
            <a:srgbClr val="ECECEC"/>
          </a:solidFill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8971915" y="2216785"/>
            <a:ext cx="1595120" cy="1005840"/>
          </a:xfrm>
          <a:custGeom>
            <a:avLst/>
            <a:gdLst/>
            <a:ahLst/>
            <a:cxnLst/>
            <a:rect l="l" t="t" r="r" b="b"/>
            <a:pathLst>
              <a:path w="1984375" h="1005839">
                <a:moveTo>
                  <a:pt x="0" y="1005839"/>
                </a:moveTo>
                <a:lnTo>
                  <a:pt x="1984248" y="1005839"/>
                </a:lnTo>
                <a:lnTo>
                  <a:pt x="1984248" y="0"/>
                </a:lnTo>
                <a:lnTo>
                  <a:pt x="0" y="0"/>
                </a:lnTo>
                <a:lnTo>
                  <a:pt x="0" y="1005839"/>
                </a:lnTo>
                <a:close/>
              </a:path>
            </a:pathLst>
          </a:custGeom>
          <a:ln w="28956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chemeClr val="tx1"/>
              </a:solidFill>
            </a:endParaRPr>
          </a:p>
        </p:txBody>
      </p:sp>
      <p:sp>
        <p:nvSpPr>
          <p:cNvPr id="45" name="object 45"/>
          <p:cNvSpPr txBox="1"/>
          <p:nvPr/>
        </p:nvSpPr>
        <p:spPr>
          <a:xfrm>
            <a:off x="7329043" y="2294382"/>
            <a:ext cx="14116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40665" marR="5080" indent="-241300">
              <a:lnSpc>
                <a:spcPct val="115000"/>
              </a:lnSpc>
              <a:spcBef>
                <a:spcPts val="100"/>
              </a:spcBef>
            </a:pPr>
            <a:r>
              <a:rPr sz="1800" b="1" dirty="0">
                <a:solidFill>
                  <a:srgbClr val="FF0000"/>
                </a:solidFill>
                <a:latin typeface="MS PGothic" panose="020B0600070205080204" charset="-122"/>
                <a:cs typeface="MS PGothic" panose="020B0600070205080204" charset="-122"/>
              </a:rPr>
              <a:t>即</a:t>
            </a:r>
            <a:r>
              <a:rPr sz="1800" b="1" dirty="0">
                <a:solidFill>
                  <a:srgbClr val="FF0000"/>
                </a:solidFill>
                <a:latin typeface="微软雅黑" panose="020B0503020204020204" charset="-122"/>
                <a:cs typeface="微软雅黑" panose="020B0503020204020204" charset="-122"/>
              </a:rPr>
              <a:t>时编译</a:t>
            </a:r>
            <a:r>
              <a:rPr sz="1800" b="1" dirty="0">
                <a:solidFill>
                  <a:srgbClr val="FF0000"/>
                </a:solidFill>
                <a:latin typeface="Arial" panose="020B0604020202090204"/>
                <a:cs typeface="Arial" panose="020B0604020202090204"/>
              </a:rPr>
              <a:t>(JIT) </a:t>
            </a:r>
            <a:endParaRPr sz="1800" b="1" dirty="0">
              <a:solidFill>
                <a:srgbClr val="FF0000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3" name="object 8"/>
          <p:cNvSpPr txBox="1"/>
          <p:nvPr/>
        </p:nvSpPr>
        <p:spPr>
          <a:xfrm>
            <a:off x="993901" y="4181418"/>
            <a:ext cx="10586720" cy="169291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9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sz="2800" spc="145" dirty="0">
                <a:latin typeface="Cambria" panose="02040503050406030204"/>
                <a:cs typeface="Cambria" panose="02040503050406030204"/>
              </a:rPr>
              <a:t>程序集（</a:t>
            </a:r>
            <a:r>
              <a:rPr sz="2800" spc="145" dirty="0">
                <a:latin typeface="Cambria" panose="02040503050406030204"/>
                <a:cs typeface="Cambria" panose="02040503050406030204"/>
              </a:rPr>
              <a:t>Exe</a:t>
            </a:r>
            <a:r>
              <a:rPr lang="zh-CN" sz="2800" spc="145" dirty="0">
                <a:latin typeface="Cambria" panose="02040503050406030204"/>
                <a:cs typeface="Cambria" panose="02040503050406030204"/>
              </a:rPr>
              <a:t>，</a:t>
            </a:r>
            <a:r>
              <a:rPr lang="en-US" altLang="zh-CN" sz="2800" spc="145" dirty="0">
                <a:latin typeface="Cambria" panose="02040503050406030204"/>
                <a:cs typeface="Cambria" panose="02040503050406030204"/>
              </a:rPr>
              <a:t>DLL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文件</a:t>
            </a:r>
            <a:r>
              <a:rPr lang="zh-CN" sz="2800" spc="-5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中的内容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741680" lvl="1" indent="-271780">
              <a:lnSpc>
                <a:spcPct val="100000"/>
              </a:lnSpc>
              <a:spcBef>
                <a:spcPts val="1290"/>
              </a:spcBef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lang="en-US" sz="2400" spc="60" dirty="0">
                <a:latin typeface="Cambria" panose="02040503050406030204"/>
                <a:cs typeface="Cambria" panose="02040503050406030204"/>
              </a:rPr>
              <a:t>MS</a:t>
            </a:r>
            <a:r>
              <a:rPr sz="2400" spc="60" dirty="0">
                <a:latin typeface="Cambria" panose="02040503050406030204"/>
                <a:cs typeface="Cambria" panose="02040503050406030204"/>
              </a:rPr>
              <a:t>IL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指令</a:t>
            </a:r>
            <a:r>
              <a:rPr sz="2400" spc="16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sz="2400" spc="160" dirty="0">
                <a:latin typeface="Cambria" panose="02040503050406030204"/>
                <a:cs typeface="Cambria" panose="02040503050406030204"/>
              </a:rPr>
              <a:t>Microsoft Intermediate</a:t>
            </a:r>
            <a:r>
              <a:rPr sz="2400" spc="229" dirty="0">
                <a:latin typeface="Cambria" panose="02040503050406030204"/>
                <a:cs typeface="Cambria" panose="02040503050406030204"/>
              </a:rPr>
              <a:t> </a:t>
            </a:r>
            <a:r>
              <a:rPr sz="2400" spc="160" dirty="0">
                <a:latin typeface="Cambria" panose="02040503050406030204"/>
                <a:cs typeface="Cambria" panose="02040503050406030204"/>
              </a:rPr>
              <a:t>Language)</a:t>
            </a:r>
            <a:endParaRPr sz="2400" dirty="0">
              <a:latin typeface="Cambria" panose="02040503050406030204"/>
              <a:cs typeface="Cambria" panose="02040503050406030204"/>
            </a:endParaRPr>
          </a:p>
          <a:p>
            <a:pPr marL="741680" lvl="1" indent="-271780">
              <a:lnSpc>
                <a:spcPct val="100000"/>
              </a:lnSpc>
              <a:spcBef>
                <a:spcPts val="1215"/>
              </a:spcBef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元信息</a:t>
            </a:r>
            <a:endParaRPr sz="2000" dirty="0">
              <a:latin typeface="Cambria" panose="02040503050406030204"/>
              <a:cs typeface="Cambria" panose="02040503050406030204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51525" y="1762125"/>
            <a:ext cx="87058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b="1" dirty="0">
                <a:solidFill>
                  <a:schemeClr val="tx1"/>
                </a:solidFill>
                <a:latin typeface="MS PGothic" panose="020B0600070205080204" charset="-122"/>
                <a:cs typeface="MS PGothic" panose="020B0600070205080204" charset="-122"/>
                <a:sym typeface="+mn-ea"/>
              </a:rPr>
              <a:t>程序</a:t>
            </a:r>
            <a:r>
              <a:rPr lang="zh-CN" b="1" dirty="0">
                <a:solidFill>
                  <a:schemeClr val="tx1"/>
                </a:solidFill>
                <a:latin typeface="MS PGothic" panose="020B0600070205080204" charset="-122"/>
                <a:cs typeface="MS PGothic" panose="020B0600070205080204" charset="-122"/>
                <a:sym typeface="+mn-ea"/>
              </a:rPr>
              <a:t>集</a:t>
            </a:r>
            <a:endParaRPr lang="zh-CN" b="1" dirty="0">
              <a:solidFill>
                <a:schemeClr val="tx1"/>
              </a:solidFill>
              <a:latin typeface="MS PGothic" panose="020B0600070205080204" charset="-122"/>
              <a:cs typeface="MS PGothic" panose="020B0600070205080204" charset="-122"/>
              <a:sym typeface="+mn-ea"/>
            </a:endParaRPr>
          </a:p>
        </p:txBody>
      </p:sp>
      <p:sp>
        <p:nvSpPr>
          <p:cNvPr id="5" name="object 30"/>
          <p:cNvSpPr txBox="1"/>
          <p:nvPr/>
        </p:nvSpPr>
        <p:spPr>
          <a:xfrm>
            <a:off x="2363470" y="2613660"/>
            <a:ext cx="1450975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en-US" altLang="zh-CN" sz="1800" b="1" spc="-10" dirty="0">
                <a:solidFill>
                  <a:schemeClr val="tx1"/>
                </a:solidFill>
                <a:latin typeface="Arial" panose="020B0604020202090204"/>
                <a:cs typeface="Arial" panose="020B0604020202090204"/>
              </a:rPr>
              <a:t>C#</a:t>
            </a:r>
            <a:r>
              <a:rPr lang="zh-CN" altLang="en-US" sz="1800" b="1" spc="-10" dirty="0">
                <a:solidFill>
                  <a:schemeClr val="tx1"/>
                </a:solidFill>
                <a:latin typeface="Arial" panose="020B0604020202090204"/>
                <a:cs typeface="Arial" panose="020B0604020202090204"/>
              </a:rPr>
              <a:t>源代码</a:t>
            </a:r>
            <a:endParaRPr lang="zh-CN" altLang="en-US" sz="1800" b="1" spc="-10" dirty="0">
              <a:solidFill>
                <a:schemeClr val="tx1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6" name="object 30"/>
          <p:cNvSpPr txBox="1"/>
          <p:nvPr/>
        </p:nvSpPr>
        <p:spPr>
          <a:xfrm>
            <a:off x="9190100" y="2588133"/>
            <a:ext cx="994410" cy="289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ctr">
              <a:lnSpc>
                <a:spcPct val="100000"/>
              </a:lnSpc>
              <a:spcBef>
                <a:spcPts val="100"/>
              </a:spcBef>
            </a:pPr>
            <a:r>
              <a:rPr lang="zh-CN" altLang="en-US" b="1" spc="-10" dirty="0">
                <a:latin typeface="Arial" panose="020B0604020202090204"/>
                <a:cs typeface="Arial" panose="020B0604020202090204"/>
              </a:rPr>
              <a:t>机器</a:t>
            </a:r>
            <a:r>
              <a:rPr lang="zh-CN" sz="1800" b="1" spc="-10" dirty="0">
                <a:solidFill>
                  <a:schemeClr val="tx1"/>
                </a:solidFill>
                <a:latin typeface="Arial" panose="020B0604020202090204"/>
                <a:cs typeface="Arial" panose="020B0604020202090204"/>
              </a:rPr>
              <a:t>代码</a:t>
            </a:r>
            <a:endParaRPr lang="zh-CN" sz="1800" b="1" spc="-10" dirty="0">
              <a:solidFill>
                <a:schemeClr val="tx1"/>
              </a:solidFill>
              <a:latin typeface="Arial" panose="020B0604020202090204"/>
              <a:cs typeface="Arial" panose="020B0604020202090204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190355" y="1762125"/>
            <a:ext cx="10998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b="1" dirty="0">
                <a:solidFill>
                  <a:schemeClr val="tx1"/>
                </a:solidFill>
                <a:latin typeface="MS PGothic" panose="020B0600070205080204" charset="-122"/>
                <a:cs typeface="MS PGothic" panose="020B0600070205080204" charset="-122"/>
                <a:sym typeface="+mn-ea"/>
              </a:rPr>
              <a:t>运行程序</a:t>
            </a:r>
            <a:endParaRPr lang="zh-CN" b="1" dirty="0">
              <a:solidFill>
                <a:schemeClr val="tx1"/>
              </a:solidFill>
              <a:latin typeface="MS PGothic" panose="020B0600070205080204" charset="-122"/>
              <a:cs typeface="MS PGothic" panose="020B0600070205080204" charset="-122"/>
              <a:sym typeface="+mn-ea"/>
            </a:endParaRPr>
          </a:p>
        </p:txBody>
      </p:sp>
      <p:sp>
        <p:nvSpPr>
          <p:cNvPr id="13" name="object 8"/>
          <p:cNvSpPr/>
          <p:nvPr/>
        </p:nvSpPr>
        <p:spPr>
          <a:xfrm>
            <a:off x="5111115" y="1762760"/>
            <a:ext cx="5720080" cy="1957070"/>
          </a:xfrm>
          <a:custGeom>
            <a:avLst/>
            <a:gdLst/>
            <a:ahLst/>
            <a:cxnLst/>
            <a:rect l="l" t="t" r="r" b="b"/>
            <a:pathLst>
              <a:path w="9619615" h="1600200">
                <a:moveTo>
                  <a:pt x="0" y="1600200"/>
                </a:moveTo>
                <a:lnTo>
                  <a:pt x="9619488" y="1600200"/>
                </a:lnTo>
                <a:lnTo>
                  <a:pt x="9619488" y="0"/>
                </a:lnTo>
                <a:lnTo>
                  <a:pt x="0" y="0"/>
                </a:lnTo>
                <a:lnTo>
                  <a:pt x="0" y="1600200"/>
                </a:lnTo>
                <a:close/>
              </a:path>
            </a:pathLst>
          </a:custGeom>
          <a:ln w="28956">
            <a:solidFill>
              <a:srgbClr val="FFCC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33"/>
          <p:cNvSpPr txBox="1"/>
          <p:nvPr/>
        </p:nvSpPr>
        <p:spPr>
          <a:xfrm>
            <a:off x="7734935" y="3719830"/>
            <a:ext cx="1236980" cy="331470"/>
          </a:xfrm>
          <a:prstGeom prst="rect">
            <a:avLst/>
          </a:prstGeom>
          <a:ln w="28955">
            <a:solidFill>
              <a:srgbClr val="FFCC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10"/>
              </a:spcBef>
            </a:pPr>
            <a:r>
              <a:rPr lang="zh-CN" sz="1900" b="1" i="1" spc="-100" dirty="0">
                <a:latin typeface="宋体" panose="02010600030101010101" charset="-122"/>
                <a:cs typeface="宋体" panose="02010600030101010101" charset="-122"/>
              </a:rPr>
              <a:t>运行时</a:t>
            </a:r>
            <a:endParaRPr lang="zh-CN" sz="1900" b="1" i="1" spc="-100" dirty="0">
              <a:latin typeface="宋体" panose="02010600030101010101" charset="-122"/>
              <a:cs typeface="宋体" panose="02010600030101010101" charset="-122"/>
            </a:endParaRPr>
          </a:p>
        </p:txBody>
      </p:sp>
      <p:pic>
        <p:nvPicPr>
          <p:cNvPr id="16" name="音频 1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620"/>
    </mc:Choice>
    <mc:Fallback>
      <p:transition spd="slow" advTm="826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>
          <a:xfrm>
            <a:off x="1285875" y="462280"/>
            <a:ext cx="7770495" cy="589280"/>
          </a:xfrm>
        </p:spPr>
        <p:txBody>
          <a:bodyPr wrap="square"/>
          <a:lstStyle/>
          <a:p>
            <a:r>
              <a:rPr lang="zh-CN" altLang="en-US"/>
              <a:t>中间语言（</a:t>
            </a:r>
            <a:r>
              <a:rPr lang="en-US" altLang="zh-CN"/>
              <a:t>MSIL</a:t>
            </a:r>
            <a:r>
              <a:rPr lang="zh-CN" altLang="en-US"/>
              <a:t>）与机器语言</a:t>
            </a:r>
            <a:endParaRPr lang="zh-CN" altLang="en-US"/>
          </a:p>
        </p:txBody>
      </p:sp>
      <p:sp>
        <p:nvSpPr>
          <p:cNvPr id="5" name="Rectangle 2088"/>
          <p:cNvSpPr>
            <a:spLocks noChangeArrowheads="1"/>
          </p:cNvSpPr>
          <p:nvPr/>
        </p:nvSpPr>
        <p:spPr bwMode="auto">
          <a:xfrm>
            <a:off x="6849110" y="4522887"/>
            <a:ext cx="3124200" cy="16764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CH" sz="2000" b="1">
              <a:solidFill>
                <a:schemeClr val="tx2"/>
              </a:solidFill>
            </a:endParaRPr>
          </a:p>
        </p:txBody>
      </p:sp>
      <p:sp>
        <p:nvSpPr>
          <p:cNvPr id="6" name="Rectangle 2086"/>
          <p:cNvSpPr>
            <a:spLocks noChangeArrowheads="1"/>
          </p:cNvSpPr>
          <p:nvPr/>
        </p:nvSpPr>
        <p:spPr bwMode="auto">
          <a:xfrm>
            <a:off x="6849110" y="2116455"/>
            <a:ext cx="3124200" cy="2013585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CH" sz="2000" b="1">
              <a:solidFill>
                <a:schemeClr val="tx2"/>
              </a:solidFill>
            </a:endParaRPr>
          </a:p>
        </p:txBody>
      </p:sp>
      <p:sp>
        <p:nvSpPr>
          <p:cNvPr id="7" name="Rectangle 2084"/>
          <p:cNvSpPr>
            <a:spLocks noChangeArrowheads="1"/>
          </p:cNvSpPr>
          <p:nvPr/>
        </p:nvSpPr>
        <p:spPr bwMode="auto">
          <a:xfrm>
            <a:off x="6849110" y="1278255"/>
            <a:ext cx="3418205" cy="533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CH" sz="2000" b="1">
              <a:solidFill>
                <a:schemeClr val="tx2"/>
              </a:solidFill>
            </a:endParaRPr>
          </a:p>
        </p:txBody>
      </p:sp>
      <p:sp>
        <p:nvSpPr>
          <p:cNvPr id="8" name="Rectangle 2052"/>
          <p:cNvSpPr>
            <a:spLocks noChangeArrowheads="1"/>
          </p:cNvSpPr>
          <p:nvPr/>
        </p:nvSpPr>
        <p:spPr bwMode="auto">
          <a:xfrm>
            <a:off x="2277110" y="1278037"/>
            <a:ext cx="762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CH" sz="2000" b="1">
              <a:solidFill>
                <a:schemeClr val="tx2"/>
              </a:solidFill>
            </a:endParaRPr>
          </a:p>
        </p:txBody>
      </p:sp>
      <p:sp>
        <p:nvSpPr>
          <p:cNvPr id="9" name="Text Box 2053"/>
          <p:cNvSpPr txBox="1">
            <a:spLocks noChangeArrowheads="1"/>
          </p:cNvSpPr>
          <p:nvPr/>
        </p:nvSpPr>
        <p:spPr bwMode="auto">
          <a:xfrm>
            <a:off x="2429510" y="1354237"/>
            <a:ext cx="498475" cy="368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b="1">
                <a:solidFill>
                  <a:schemeClr val="tx2"/>
                </a:solidFill>
              </a:rPr>
              <a:t>C#</a:t>
            </a:r>
            <a:endParaRPr lang="de-AT" b="1">
              <a:solidFill>
                <a:schemeClr val="tx2"/>
              </a:solidFill>
            </a:endParaRPr>
          </a:p>
        </p:txBody>
      </p:sp>
      <p:sp>
        <p:nvSpPr>
          <p:cNvPr id="10" name="Rectangle 2054"/>
          <p:cNvSpPr>
            <a:spLocks noChangeArrowheads="1"/>
          </p:cNvSpPr>
          <p:nvPr/>
        </p:nvSpPr>
        <p:spPr bwMode="auto">
          <a:xfrm>
            <a:off x="3191510" y="1278037"/>
            <a:ext cx="762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CH" sz="2000" b="1">
              <a:solidFill>
                <a:schemeClr val="tx2"/>
              </a:solidFill>
            </a:endParaRPr>
          </a:p>
        </p:txBody>
      </p:sp>
      <p:sp>
        <p:nvSpPr>
          <p:cNvPr id="11" name="Text Box 2055"/>
          <p:cNvSpPr txBox="1">
            <a:spLocks noChangeArrowheads="1"/>
          </p:cNvSpPr>
          <p:nvPr/>
        </p:nvSpPr>
        <p:spPr bwMode="auto">
          <a:xfrm>
            <a:off x="3263265" y="1354237"/>
            <a:ext cx="635635" cy="368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b="1">
                <a:solidFill>
                  <a:schemeClr val="tx2"/>
                </a:solidFill>
              </a:rPr>
              <a:t>C++</a:t>
            </a:r>
            <a:endParaRPr lang="de-AT" b="1">
              <a:solidFill>
                <a:schemeClr val="tx2"/>
              </a:solidFill>
            </a:endParaRPr>
          </a:p>
        </p:txBody>
      </p:sp>
      <p:sp>
        <p:nvSpPr>
          <p:cNvPr id="12" name="Rectangle 2056"/>
          <p:cNvSpPr>
            <a:spLocks noChangeArrowheads="1"/>
          </p:cNvSpPr>
          <p:nvPr/>
        </p:nvSpPr>
        <p:spPr bwMode="auto">
          <a:xfrm>
            <a:off x="4105910" y="1278037"/>
            <a:ext cx="762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CH" sz="2000" b="1">
              <a:solidFill>
                <a:schemeClr val="tx2"/>
              </a:solidFill>
            </a:endParaRPr>
          </a:p>
        </p:txBody>
      </p:sp>
      <p:sp>
        <p:nvSpPr>
          <p:cNvPr id="13" name="Text Box 2057"/>
          <p:cNvSpPr txBox="1">
            <a:spLocks noChangeArrowheads="1"/>
          </p:cNvSpPr>
          <p:nvPr/>
        </p:nvSpPr>
        <p:spPr bwMode="auto">
          <a:xfrm>
            <a:off x="4258310" y="1354237"/>
            <a:ext cx="475615" cy="368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b="1">
                <a:solidFill>
                  <a:schemeClr val="tx2"/>
                </a:solidFill>
              </a:rPr>
              <a:t>VB</a:t>
            </a:r>
            <a:endParaRPr lang="de-AT" b="1">
              <a:solidFill>
                <a:schemeClr val="tx2"/>
              </a:solidFill>
            </a:endParaRPr>
          </a:p>
        </p:txBody>
      </p:sp>
      <p:sp>
        <p:nvSpPr>
          <p:cNvPr id="14" name="Rectangle 2058"/>
          <p:cNvSpPr>
            <a:spLocks noChangeArrowheads="1"/>
          </p:cNvSpPr>
          <p:nvPr/>
        </p:nvSpPr>
        <p:spPr bwMode="auto">
          <a:xfrm>
            <a:off x="5020310" y="1278037"/>
            <a:ext cx="762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CH" sz="2000" b="1">
              <a:solidFill>
                <a:schemeClr val="tx2"/>
              </a:solidFill>
            </a:endParaRPr>
          </a:p>
        </p:txBody>
      </p:sp>
      <p:sp>
        <p:nvSpPr>
          <p:cNvPr id="15" name="Text Box 2059"/>
          <p:cNvSpPr txBox="1">
            <a:spLocks noChangeArrowheads="1"/>
          </p:cNvSpPr>
          <p:nvPr/>
        </p:nvSpPr>
        <p:spPr bwMode="auto">
          <a:xfrm>
            <a:off x="5217160" y="1354237"/>
            <a:ext cx="375285" cy="368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b="1">
                <a:solidFill>
                  <a:schemeClr val="tx2"/>
                </a:solidFill>
              </a:rPr>
              <a:t>...</a:t>
            </a:r>
            <a:endParaRPr lang="de-AT" b="1">
              <a:solidFill>
                <a:schemeClr val="tx2"/>
              </a:solidFill>
            </a:endParaRPr>
          </a:p>
        </p:txBody>
      </p:sp>
      <p:sp>
        <p:nvSpPr>
          <p:cNvPr id="16" name="Text Box 2060"/>
          <p:cNvSpPr txBox="1">
            <a:spLocks noChangeArrowheads="1"/>
          </p:cNvSpPr>
          <p:nvPr/>
        </p:nvSpPr>
        <p:spPr bwMode="auto">
          <a:xfrm>
            <a:off x="1920240" y="2052737"/>
            <a:ext cx="116903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b="1" i="1">
                <a:solidFill>
                  <a:schemeClr val="tx2"/>
                </a:solidFill>
              </a:rPr>
              <a:t>compiler</a:t>
            </a:r>
            <a:endParaRPr lang="de-AT" b="1" i="1">
              <a:solidFill>
                <a:schemeClr val="tx2"/>
              </a:solidFill>
            </a:endParaRPr>
          </a:p>
        </p:txBody>
      </p:sp>
      <p:sp>
        <p:nvSpPr>
          <p:cNvPr id="17" name="Rectangle 2061"/>
          <p:cNvSpPr>
            <a:spLocks noChangeArrowheads="1"/>
          </p:cNvSpPr>
          <p:nvPr/>
        </p:nvSpPr>
        <p:spPr bwMode="auto">
          <a:xfrm>
            <a:off x="3058160" y="2802255"/>
            <a:ext cx="1962150" cy="685800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CH" sz="2000" b="1">
              <a:solidFill>
                <a:schemeClr val="tx2"/>
              </a:solidFill>
            </a:endParaRPr>
          </a:p>
        </p:txBody>
      </p:sp>
      <p:sp>
        <p:nvSpPr>
          <p:cNvPr id="18" name="Text Box 2062"/>
          <p:cNvSpPr txBox="1">
            <a:spLocks noChangeArrowheads="1"/>
          </p:cNvSpPr>
          <p:nvPr/>
        </p:nvSpPr>
        <p:spPr bwMode="auto">
          <a:xfrm>
            <a:off x="3262949" y="2878237"/>
            <a:ext cx="1660525" cy="6451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altLang="zh-CN" b="1" dirty="0">
                <a:solidFill>
                  <a:schemeClr val="tx2"/>
                </a:solidFill>
              </a:rPr>
              <a:t>MS</a:t>
            </a:r>
            <a:r>
              <a:rPr lang="de-AT" b="1" dirty="0">
                <a:solidFill>
                  <a:schemeClr val="tx2"/>
                </a:solidFill>
              </a:rPr>
              <a:t>IL code</a:t>
            </a:r>
            <a:endParaRPr lang="de-AT" b="1" dirty="0">
              <a:solidFill>
                <a:schemeClr val="tx2"/>
              </a:solidFill>
            </a:endParaRPr>
          </a:p>
          <a:p>
            <a:pPr algn="ctr"/>
            <a:r>
              <a:rPr lang="de-AT" b="1" dirty="0">
                <a:solidFill>
                  <a:schemeClr val="tx2"/>
                </a:solidFill>
              </a:rPr>
              <a:t>(+ metadata)</a:t>
            </a:r>
            <a:endParaRPr lang="de-AT" b="1" dirty="0">
              <a:solidFill>
                <a:schemeClr val="tx2"/>
              </a:solidFill>
            </a:endParaRPr>
          </a:p>
        </p:txBody>
      </p:sp>
      <p:sp>
        <p:nvSpPr>
          <p:cNvPr id="19" name="Line 2063"/>
          <p:cNvSpPr>
            <a:spLocks noChangeShapeType="1"/>
          </p:cNvSpPr>
          <p:nvPr/>
        </p:nvSpPr>
        <p:spPr bwMode="auto">
          <a:xfrm>
            <a:off x="2658110" y="173523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chemeClr val="tx2"/>
              </a:solidFill>
            </a:endParaRPr>
          </a:p>
        </p:txBody>
      </p:sp>
      <p:sp>
        <p:nvSpPr>
          <p:cNvPr id="20" name="Line 2064"/>
          <p:cNvSpPr>
            <a:spLocks noChangeShapeType="1"/>
          </p:cNvSpPr>
          <p:nvPr/>
        </p:nvSpPr>
        <p:spPr bwMode="auto">
          <a:xfrm>
            <a:off x="3572510" y="173523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chemeClr val="tx2"/>
              </a:solidFill>
            </a:endParaRPr>
          </a:p>
        </p:txBody>
      </p:sp>
      <p:sp>
        <p:nvSpPr>
          <p:cNvPr id="21" name="Line 2065"/>
          <p:cNvSpPr>
            <a:spLocks noChangeShapeType="1"/>
          </p:cNvSpPr>
          <p:nvPr/>
        </p:nvSpPr>
        <p:spPr bwMode="auto">
          <a:xfrm flipH="1">
            <a:off x="4486910" y="173523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chemeClr val="tx2"/>
              </a:solidFill>
            </a:endParaRPr>
          </a:p>
        </p:txBody>
      </p:sp>
      <p:sp>
        <p:nvSpPr>
          <p:cNvPr id="22" name="Line 2066"/>
          <p:cNvSpPr>
            <a:spLocks noChangeShapeType="1"/>
          </p:cNvSpPr>
          <p:nvPr/>
        </p:nvSpPr>
        <p:spPr bwMode="auto">
          <a:xfrm flipH="1">
            <a:off x="5401310" y="173523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chemeClr val="tx2"/>
              </a:solidFill>
            </a:endParaRPr>
          </a:p>
        </p:txBody>
      </p:sp>
      <p:sp>
        <p:nvSpPr>
          <p:cNvPr id="23" name="Line 2067"/>
          <p:cNvSpPr>
            <a:spLocks noChangeShapeType="1"/>
          </p:cNvSpPr>
          <p:nvPr/>
        </p:nvSpPr>
        <p:spPr bwMode="auto">
          <a:xfrm>
            <a:off x="2658110" y="2421037"/>
            <a:ext cx="6096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chemeClr val="tx2"/>
              </a:solidFill>
            </a:endParaRPr>
          </a:p>
        </p:txBody>
      </p:sp>
      <p:sp>
        <p:nvSpPr>
          <p:cNvPr id="24" name="Text Box 2069"/>
          <p:cNvSpPr txBox="1">
            <a:spLocks noChangeArrowheads="1"/>
          </p:cNvSpPr>
          <p:nvPr/>
        </p:nvSpPr>
        <p:spPr bwMode="auto">
          <a:xfrm>
            <a:off x="3039110" y="2040037"/>
            <a:ext cx="116903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b="1" i="1">
                <a:solidFill>
                  <a:schemeClr val="tx2"/>
                </a:solidFill>
              </a:rPr>
              <a:t>compiler</a:t>
            </a:r>
            <a:endParaRPr lang="de-AT" b="1" i="1">
              <a:solidFill>
                <a:schemeClr val="tx2"/>
              </a:solidFill>
            </a:endParaRPr>
          </a:p>
        </p:txBody>
      </p:sp>
      <p:sp>
        <p:nvSpPr>
          <p:cNvPr id="25" name="Text Box 2070"/>
          <p:cNvSpPr txBox="1">
            <a:spLocks noChangeArrowheads="1"/>
          </p:cNvSpPr>
          <p:nvPr/>
        </p:nvSpPr>
        <p:spPr bwMode="auto">
          <a:xfrm>
            <a:off x="3990023" y="2052737"/>
            <a:ext cx="116903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b="1" i="1">
                <a:solidFill>
                  <a:schemeClr val="tx2"/>
                </a:solidFill>
              </a:rPr>
              <a:t>compiler</a:t>
            </a:r>
            <a:endParaRPr lang="de-AT" b="1" i="1">
              <a:solidFill>
                <a:schemeClr val="tx2"/>
              </a:solidFill>
            </a:endParaRPr>
          </a:p>
        </p:txBody>
      </p:sp>
      <p:sp>
        <p:nvSpPr>
          <p:cNvPr id="26" name="Text Box 2071"/>
          <p:cNvSpPr txBox="1">
            <a:spLocks noChangeArrowheads="1"/>
          </p:cNvSpPr>
          <p:nvPr/>
        </p:nvSpPr>
        <p:spPr bwMode="auto">
          <a:xfrm>
            <a:off x="5159058" y="2040037"/>
            <a:ext cx="116903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b="1" i="1">
                <a:solidFill>
                  <a:schemeClr val="tx2"/>
                </a:solidFill>
              </a:rPr>
              <a:t>compiler</a:t>
            </a:r>
            <a:endParaRPr lang="de-AT" b="1" i="1">
              <a:solidFill>
                <a:schemeClr val="tx2"/>
              </a:solidFill>
            </a:endParaRPr>
          </a:p>
        </p:txBody>
      </p:sp>
      <p:sp>
        <p:nvSpPr>
          <p:cNvPr id="27" name="Line 2072"/>
          <p:cNvSpPr>
            <a:spLocks noChangeShapeType="1"/>
          </p:cNvSpPr>
          <p:nvPr/>
        </p:nvSpPr>
        <p:spPr bwMode="auto">
          <a:xfrm>
            <a:off x="3572510" y="2421037"/>
            <a:ext cx="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chemeClr val="tx2"/>
              </a:solidFill>
            </a:endParaRPr>
          </a:p>
        </p:txBody>
      </p:sp>
      <p:sp>
        <p:nvSpPr>
          <p:cNvPr id="28" name="Line 2073"/>
          <p:cNvSpPr>
            <a:spLocks noChangeShapeType="1"/>
          </p:cNvSpPr>
          <p:nvPr/>
        </p:nvSpPr>
        <p:spPr bwMode="auto">
          <a:xfrm>
            <a:off x="4486910" y="2344837"/>
            <a:ext cx="0" cy="457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chemeClr val="tx2"/>
              </a:solidFill>
            </a:endParaRPr>
          </a:p>
        </p:txBody>
      </p:sp>
      <p:sp>
        <p:nvSpPr>
          <p:cNvPr id="29" name="Line 2074"/>
          <p:cNvSpPr>
            <a:spLocks noChangeShapeType="1"/>
          </p:cNvSpPr>
          <p:nvPr/>
        </p:nvSpPr>
        <p:spPr bwMode="auto">
          <a:xfrm flipH="1">
            <a:off x="4867910" y="2421037"/>
            <a:ext cx="533400" cy="3810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chemeClr val="tx2"/>
              </a:solidFill>
            </a:endParaRPr>
          </a:p>
        </p:txBody>
      </p:sp>
      <p:sp>
        <p:nvSpPr>
          <p:cNvPr id="30" name="Rectangle 2080"/>
          <p:cNvSpPr>
            <a:spLocks noChangeArrowheads="1"/>
          </p:cNvSpPr>
          <p:nvPr/>
        </p:nvSpPr>
        <p:spPr bwMode="auto">
          <a:xfrm>
            <a:off x="3039110" y="5240437"/>
            <a:ext cx="2209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de-CH" sz="2000" b="1">
              <a:solidFill>
                <a:schemeClr val="tx2"/>
              </a:solidFill>
            </a:endParaRPr>
          </a:p>
        </p:txBody>
      </p:sp>
      <p:sp>
        <p:nvSpPr>
          <p:cNvPr id="31" name="Text Box 2081"/>
          <p:cNvSpPr txBox="1">
            <a:spLocks noChangeArrowheads="1"/>
          </p:cNvSpPr>
          <p:nvPr/>
        </p:nvSpPr>
        <p:spPr bwMode="auto">
          <a:xfrm>
            <a:off x="3058160" y="5240655"/>
            <a:ext cx="2159000" cy="368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de-AT" b="1">
                <a:solidFill>
                  <a:schemeClr val="tx2"/>
                </a:solidFill>
              </a:rPr>
              <a:t>machine code</a:t>
            </a:r>
            <a:endParaRPr lang="de-AT" b="1">
              <a:solidFill>
                <a:schemeClr val="tx2"/>
              </a:solidFill>
            </a:endParaRPr>
          </a:p>
        </p:txBody>
      </p:sp>
      <p:sp>
        <p:nvSpPr>
          <p:cNvPr id="32" name="Line 2082"/>
          <p:cNvSpPr>
            <a:spLocks noChangeShapeType="1"/>
          </p:cNvSpPr>
          <p:nvPr/>
        </p:nvSpPr>
        <p:spPr bwMode="auto">
          <a:xfrm>
            <a:off x="3953510" y="3487837"/>
            <a:ext cx="0" cy="1752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chemeClr val="tx2"/>
              </a:solidFill>
            </a:endParaRPr>
          </a:p>
        </p:txBody>
      </p:sp>
      <p:sp>
        <p:nvSpPr>
          <p:cNvPr id="33" name="Text Box 2077"/>
          <p:cNvSpPr txBox="1">
            <a:spLocks noChangeArrowheads="1"/>
          </p:cNvSpPr>
          <p:nvPr/>
        </p:nvSpPr>
        <p:spPr bwMode="auto">
          <a:xfrm>
            <a:off x="3343910" y="3761105"/>
            <a:ext cx="1524635" cy="368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de-AT" b="1" i="1">
                <a:solidFill>
                  <a:schemeClr val="tx2"/>
                </a:solidFill>
              </a:rPr>
              <a:t>loader</a:t>
            </a:r>
            <a:endParaRPr lang="de-AT" b="1" i="1">
              <a:solidFill>
                <a:schemeClr val="tx2"/>
              </a:solidFill>
            </a:endParaRPr>
          </a:p>
        </p:txBody>
      </p:sp>
      <p:sp>
        <p:nvSpPr>
          <p:cNvPr id="34" name="Text Box 2078"/>
          <p:cNvSpPr txBox="1">
            <a:spLocks noChangeArrowheads="1"/>
          </p:cNvSpPr>
          <p:nvPr/>
        </p:nvSpPr>
        <p:spPr bwMode="auto">
          <a:xfrm>
            <a:off x="3343910" y="4142105"/>
            <a:ext cx="1524000" cy="368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r>
              <a:rPr lang="de-AT" b="1" i="1">
                <a:solidFill>
                  <a:schemeClr val="tx2"/>
                </a:solidFill>
              </a:rPr>
              <a:t>verifier</a:t>
            </a:r>
            <a:endParaRPr lang="de-AT" b="1" i="1">
              <a:solidFill>
                <a:schemeClr val="tx2"/>
              </a:solidFill>
            </a:endParaRPr>
          </a:p>
        </p:txBody>
      </p:sp>
      <p:sp>
        <p:nvSpPr>
          <p:cNvPr id="35" name="Text Box 2079"/>
          <p:cNvSpPr txBox="1">
            <a:spLocks noChangeArrowheads="1"/>
          </p:cNvSpPr>
          <p:nvPr/>
        </p:nvSpPr>
        <p:spPr bwMode="auto">
          <a:xfrm>
            <a:off x="3342005" y="4522887"/>
            <a:ext cx="1503045" cy="3683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b="1" i="1">
                <a:solidFill>
                  <a:schemeClr val="tx2"/>
                </a:solidFill>
              </a:rPr>
              <a:t>JIT compiler</a:t>
            </a:r>
            <a:endParaRPr lang="de-AT" b="1" i="1">
              <a:solidFill>
                <a:schemeClr val="tx2"/>
              </a:solidFill>
            </a:endParaRPr>
          </a:p>
        </p:txBody>
      </p:sp>
      <p:sp>
        <p:nvSpPr>
          <p:cNvPr id="36" name="Text Box 2083"/>
          <p:cNvSpPr txBox="1">
            <a:spLocks noChangeArrowheads="1"/>
          </p:cNvSpPr>
          <p:nvPr/>
        </p:nvSpPr>
        <p:spPr bwMode="auto">
          <a:xfrm>
            <a:off x="6909435" y="1339950"/>
            <a:ext cx="3265805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tabLst>
                <a:tab pos="187325" algn="l"/>
                <a:tab pos="3746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1pPr>
            <a:lvl2pPr>
              <a:tabLst>
                <a:tab pos="187325" algn="l"/>
                <a:tab pos="3746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2pPr>
            <a:lvl3pPr>
              <a:tabLst>
                <a:tab pos="187325" algn="l"/>
                <a:tab pos="3746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3pPr>
            <a:lvl4pPr>
              <a:tabLst>
                <a:tab pos="187325" algn="l"/>
                <a:tab pos="3746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4pPr>
            <a:lvl5pPr>
              <a:tabLst>
                <a:tab pos="187325" algn="l"/>
                <a:tab pos="3746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  <a:tab pos="3746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  <a:tab pos="3746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  <a:tab pos="3746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187325" algn="l"/>
                <a:tab pos="374650" algn="l"/>
              </a:tabLst>
              <a:defRPr sz="2400">
                <a:solidFill>
                  <a:schemeClr val="tx1"/>
                </a:solidFill>
                <a:latin typeface="Times New Roman" panose="02020603050405020304" pitchFamily="18" charset="0"/>
              </a:defRPr>
            </a:lvl9pPr>
          </a:lstStyle>
          <a:p>
            <a:r>
              <a:rPr lang="de-AT" sz="1800" b="1">
                <a:solidFill>
                  <a:schemeClr val="tx2"/>
                </a:solidFill>
              </a:rPr>
              <a:t>if (a &gt; b) max = a; else max = b;</a:t>
            </a:r>
            <a:endParaRPr lang="de-AT" sz="1800" b="1">
              <a:solidFill>
                <a:schemeClr val="tx2"/>
              </a:solidFill>
            </a:endParaRPr>
          </a:p>
        </p:txBody>
      </p:sp>
      <p:sp>
        <p:nvSpPr>
          <p:cNvPr id="37" name="Text Box 2085"/>
          <p:cNvSpPr txBox="1">
            <a:spLocks noChangeArrowheads="1"/>
          </p:cNvSpPr>
          <p:nvPr/>
        </p:nvSpPr>
        <p:spPr bwMode="auto">
          <a:xfrm>
            <a:off x="6925310" y="2141637"/>
            <a:ext cx="2579370" cy="20612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sz="1600" b="1">
                <a:solidFill>
                  <a:schemeClr val="tx2"/>
                </a:solidFill>
              </a:rPr>
              <a:t>IL_0004:  ldloc.0</a:t>
            </a:r>
            <a:endParaRPr lang="de-AT" sz="1600" b="1">
              <a:solidFill>
                <a:schemeClr val="tx2"/>
              </a:solidFill>
            </a:endParaRPr>
          </a:p>
          <a:p>
            <a:r>
              <a:rPr lang="de-AT" sz="1600" b="1">
                <a:solidFill>
                  <a:schemeClr val="tx2"/>
                </a:solidFill>
              </a:rPr>
              <a:t>IL_0005:  ldloc.1</a:t>
            </a:r>
            <a:endParaRPr lang="de-AT" sz="1600" b="1">
              <a:solidFill>
                <a:schemeClr val="tx2"/>
              </a:solidFill>
            </a:endParaRPr>
          </a:p>
          <a:p>
            <a:r>
              <a:rPr lang="de-AT" sz="1600" b="1">
                <a:solidFill>
                  <a:schemeClr val="tx2"/>
                </a:solidFill>
              </a:rPr>
              <a:t>IL_0006:  ble.s      IL_000c</a:t>
            </a:r>
            <a:endParaRPr lang="de-AT" sz="1600" b="1">
              <a:solidFill>
                <a:schemeClr val="tx2"/>
              </a:solidFill>
            </a:endParaRPr>
          </a:p>
          <a:p>
            <a:r>
              <a:rPr lang="de-AT" sz="1600" b="1">
                <a:solidFill>
                  <a:schemeClr val="tx2"/>
                </a:solidFill>
              </a:rPr>
              <a:t>IL_0008:  ldloc.0</a:t>
            </a:r>
            <a:endParaRPr lang="de-AT" sz="1600" b="1">
              <a:solidFill>
                <a:schemeClr val="tx2"/>
              </a:solidFill>
            </a:endParaRPr>
          </a:p>
          <a:p>
            <a:r>
              <a:rPr lang="de-AT" sz="1600" b="1">
                <a:solidFill>
                  <a:schemeClr val="tx2"/>
                </a:solidFill>
              </a:rPr>
              <a:t>IL_0009:  stloc.2</a:t>
            </a:r>
            <a:endParaRPr lang="de-AT" sz="1600" b="1">
              <a:solidFill>
                <a:schemeClr val="tx2"/>
              </a:solidFill>
            </a:endParaRPr>
          </a:p>
          <a:p>
            <a:r>
              <a:rPr lang="de-AT" sz="1600" b="1">
                <a:solidFill>
                  <a:schemeClr val="tx2"/>
                </a:solidFill>
              </a:rPr>
              <a:t>IL_000a:  br.s       IL_000e</a:t>
            </a:r>
            <a:endParaRPr lang="de-AT" sz="1600" b="1">
              <a:solidFill>
                <a:schemeClr val="tx2"/>
              </a:solidFill>
            </a:endParaRPr>
          </a:p>
          <a:p>
            <a:r>
              <a:rPr lang="de-AT" sz="1600" b="1">
                <a:solidFill>
                  <a:schemeClr val="tx2"/>
                </a:solidFill>
              </a:rPr>
              <a:t>IL_000c:  ldloc.1</a:t>
            </a:r>
            <a:endParaRPr lang="de-AT" sz="1600" b="1">
              <a:solidFill>
                <a:schemeClr val="tx2"/>
              </a:solidFill>
            </a:endParaRPr>
          </a:p>
          <a:p>
            <a:r>
              <a:rPr lang="de-AT" sz="1600" b="1">
                <a:solidFill>
                  <a:schemeClr val="tx2"/>
                </a:solidFill>
              </a:rPr>
              <a:t>IL_000d:  stloc.2</a:t>
            </a:r>
            <a:endParaRPr lang="de-AT" sz="1600" b="1">
              <a:solidFill>
                <a:schemeClr val="tx2"/>
              </a:solidFill>
            </a:endParaRPr>
          </a:p>
        </p:txBody>
      </p:sp>
      <p:sp>
        <p:nvSpPr>
          <p:cNvPr id="38" name="Text Box 2087"/>
          <p:cNvSpPr txBox="1">
            <a:spLocks noChangeArrowheads="1"/>
          </p:cNvSpPr>
          <p:nvPr/>
        </p:nvSpPr>
        <p:spPr bwMode="auto">
          <a:xfrm>
            <a:off x="6925310" y="4510187"/>
            <a:ext cx="1609090" cy="18148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sz="1600" b="1" dirty="0" err="1">
                <a:solidFill>
                  <a:schemeClr val="tx2"/>
                </a:solidFill>
              </a:rPr>
              <a:t>mov</a:t>
            </a:r>
            <a:r>
              <a:rPr lang="de-AT" sz="1600" b="1" dirty="0">
                <a:solidFill>
                  <a:schemeClr val="tx2"/>
                </a:solidFill>
              </a:rPr>
              <a:t>  </a:t>
            </a:r>
            <a:r>
              <a:rPr lang="de-AT" sz="1600" b="1" dirty="0" err="1">
                <a:solidFill>
                  <a:schemeClr val="tx2"/>
                </a:solidFill>
              </a:rPr>
              <a:t>ebx</a:t>
            </a:r>
            <a:r>
              <a:rPr lang="de-AT" sz="1600" b="1" dirty="0">
                <a:solidFill>
                  <a:schemeClr val="tx2"/>
                </a:solidFill>
              </a:rPr>
              <a:t>,[-4]</a:t>
            </a:r>
            <a:endParaRPr lang="de-AT" sz="1600" b="1" dirty="0">
              <a:solidFill>
                <a:schemeClr val="tx2"/>
              </a:solidFill>
            </a:endParaRPr>
          </a:p>
          <a:p>
            <a:r>
              <a:rPr lang="de-AT" sz="1600" b="1" dirty="0" err="1">
                <a:solidFill>
                  <a:schemeClr val="tx2"/>
                </a:solidFill>
              </a:rPr>
              <a:t>mov</a:t>
            </a:r>
            <a:r>
              <a:rPr lang="de-AT" sz="1600" b="1" dirty="0">
                <a:solidFill>
                  <a:schemeClr val="tx2"/>
                </a:solidFill>
              </a:rPr>
              <a:t>  </a:t>
            </a:r>
            <a:r>
              <a:rPr lang="de-AT" sz="1600" b="1" dirty="0" err="1">
                <a:solidFill>
                  <a:schemeClr val="tx2"/>
                </a:solidFill>
              </a:rPr>
              <a:t>edx</a:t>
            </a:r>
            <a:r>
              <a:rPr lang="de-AT" sz="1600" b="1" dirty="0">
                <a:solidFill>
                  <a:schemeClr val="tx2"/>
                </a:solidFill>
              </a:rPr>
              <a:t>,[-8]</a:t>
            </a:r>
            <a:endParaRPr lang="de-AT" sz="1600" b="1" dirty="0">
              <a:solidFill>
                <a:schemeClr val="tx2"/>
              </a:solidFill>
            </a:endParaRPr>
          </a:p>
          <a:p>
            <a:r>
              <a:rPr lang="de-AT" sz="1600" b="1" dirty="0" err="1">
                <a:solidFill>
                  <a:schemeClr val="tx2"/>
                </a:solidFill>
              </a:rPr>
              <a:t>cmp</a:t>
            </a:r>
            <a:r>
              <a:rPr lang="de-AT" sz="1600" b="1" dirty="0">
                <a:solidFill>
                  <a:schemeClr val="tx2"/>
                </a:solidFill>
              </a:rPr>
              <a:t>  </a:t>
            </a:r>
            <a:r>
              <a:rPr lang="de-AT" sz="1600" b="1" dirty="0" err="1">
                <a:solidFill>
                  <a:schemeClr val="tx2"/>
                </a:solidFill>
              </a:rPr>
              <a:t>ebx,edx</a:t>
            </a:r>
            <a:endParaRPr lang="de-AT" sz="1600" b="1" dirty="0">
              <a:solidFill>
                <a:schemeClr val="tx2"/>
              </a:solidFill>
            </a:endParaRPr>
          </a:p>
          <a:p>
            <a:r>
              <a:rPr lang="de-AT" sz="1600" b="1" dirty="0" err="1">
                <a:solidFill>
                  <a:schemeClr val="tx2"/>
                </a:solidFill>
              </a:rPr>
              <a:t>jle</a:t>
            </a:r>
            <a:r>
              <a:rPr lang="de-AT" sz="1600" b="1" dirty="0">
                <a:solidFill>
                  <a:schemeClr val="tx2"/>
                </a:solidFill>
              </a:rPr>
              <a:t>  17</a:t>
            </a:r>
            <a:endParaRPr lang="de-AT" sz="1600" b="1" dirty="0">
              <a:solidFill>
                <a:schemeClr val="tx2"/>
              </a:solidFill>
            </a:endParaRPr>
          </a:p>
          <a:p>
            <a:r>
              <a:rPr lang="de-AT" sz="1600" b="1" dirty="0" err="1">
                <a:solidFill>
                  <a:schemeClr val="tx2"/>
                </a:solidFill>
              </a:rPr>
              <a:t>mov</a:t>
            </a:r>
            <a:r>
              <a:rPr lang="de-AT" sz="1600" b="1" dirty="0">
                <a:solidFill>
                  <a:schemeClr val="tx2"/>
                </a:solidFill>
              </a:rPr>
              <a:t>  </a:t>
            </a:r>
            <a:r>
              <a:rPr lang="de-AT" sz="1600" b="1" dirty="0" err="1">
                <a:solidFill>
                  <a:schemeClr val="tx2"/>
                </a:solidFill>
              </a:rPr>
              <a:t>ebx</a:t>
            </a:r>
            <a:r>
              <a:rPr lang="de-AT" sz="1600" b="1" dirty="0">
                <a:solidFill>
                  <a:schemeClr val="tx2"/>
                </a:solidFill>
              </a:rPr>
              <a:t>,[-4]</a:t>
            </a:r>
            <a:endParaRPr lang="de-AT" sz="1600" b="1" dirty="0">
              <a:solidFill>
                <a:schemeClr val="tx2"/>
              </a:solidFill>
            </a:endParaRPr>
          </a:p>
          <a:p>
            <a:r>
              <a:rPr lang="de-AT" sz="1600" b="1" dirty="0" err="1">
                <a:solidFill>
                  <a:schemeClr val="tx2"/>
                </a:solidFill>
              </a:rPr>
              <a:t>mov</a:t>
            </a:r>
            <a:r>
              <a:rPr lang="de-AT" sz="1600" b="1" dirty="0">
                <a:solidFill>
                  <a:schemeClr val="tx2"/>
                </a:solidFill>
              </a:rPr>
              <a:t>  [-12],</a:t>
            </a:r>
            <a:r>
              <a:rPr lang="de-AT" sz="1600" b="1" dirty="0" err="1">
                <a:solidFill>
                  <a:schemeClr val="tx2"/>
                </a:solidFill>
              </a:rPr>
              <a:t>ebx</a:t>
            </a:r>
            <a:endParaRPr lang="de-AT" sz="1600" b="1" dirty="0">
              <a:solidFill>
                <a:schemeClr val="tx2"/>
              </a:solidFill>
            </a:endParaRPr>
          </a:p>
          <a:p>
            <a:r>
              <a:rPr lang="de-AT" sz="1600" b="1" dirty="0">
                <a:solidFill>
                  <a:schemeClr val="tx2"/>
                </a:solidFill>
              </a:rPr>
              <a:t>...</a:t>
            </a:r>
            <a:endParaRPr lang="de-AT" sz="1600" b="1" dirty="0">
              <a:solidFill>
                <a:schemeClr val="tx2"/>
              </a:solidFill>
            </a:endParaRPr>
          </a:p>
        </p:txBody>
      </p:sp>
      <p:sp>
        <p:nvSpPr>
          <p:cNvPr id="39" name="Line 2089"/>
          <p:cNvSpPr>
            <a:spLocks noChangeShapeType="1"/>
          </p:cNvSpPr>
          <p:nvPr/>
        </p:nvSpPr>
        <p:spPr bwMode="auto">
          <a:xfrm>
            <a:off x="8373110" y="18114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chemeClr val="tx2"/>
              </a:solidFill>
            </a:endParaRPr>
          </a:p>
        </p:txBody>
      </p:sp>
      <p:sp>
        <p:nvSpPr>
          <p:cNvPr id="40" name="Line 2090"/>
          <p:cNvSpPr>
            <a:spLocks noChangeShapeType="1"/>
          </p:cNvSpPr>
          <p:nvPr/>
        </p:nvSpPr>
        <p:spPr bwMode="auto">
          <a:xfrm>
            <a:off x="8373110" y="4173637"/>
            <a:ext cx="0" cy="304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de-CH">
              <a:solidFill>
                <a:schemeClr val="tx2"/>
              </a:solidFill>
            </a:endParaRPr>
          </a:p>
        </p:txBody>
      </p:sp>
      <p:sp>
        <p:nvSpPr>
          <p:cNvPr id="41" name="Text Box 2094"/>
          <p:cNvSpPr txBox="1">
            <a:spLocks noChangeArrowheads="1"/>
          </p:cNvSpPr>
          <p:nvPr/>
        </p:nvSpPr>
        <p:spPr bwMode="auto">
          <a:xfrm>
            <a:off x="9301480" y="2141637"/>
            <a:ext cx="67183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altLang="zh-CN" b="1" dirty="0">
                <a:solidFill>
                  <a:schemeClr val="tx2"/>
                </a:solidFill>
              </a:rPr>
              <a:t>MS</a:t>
            </a:r>
            <a:r>
              <a:rPr lang="de-AT" b="1" dirty="0">
                <a:solidFill>
                  <a:schemeClr val="tx2"/>
                </a:solidFill>
              </a:rPr>
              <a:t>IL</a:t>
            </a:r>
            <a:endParaRPr lang="de-AT" b="1" dirty="0">
              <a:solidFill>
                <a:schemeClr val="tx2"/>
              </a:solidFill>
            </a:endParaRPr>
          </a:p>
        </p:txBody>
      </p:sp>
      <p:sp>
        <p:nvSpPr>
          <p:cNvPr id="42" name="Text Box 2095"/>
          <p:cNvSpPr txBox="1">
            <a:spLocks noChangeArrowheads="1"/>
          </p:cNvSpPr>
          <p:nvPr/>
        </p:nvSpPr>
        <p:spPr bwMode="auto">
          <a:xfrm>
            <a:off x="8728710" y="4676557"/>
            <a:ext cx="1306830" cy="3683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de-AT" b="1">
                <a:solidFill>
                  <a:schemeClr val="tx2"/>
                </a:solidFill>
              </a:rPr>
              <a:t>Intel code</a:t>
            </a:r>
            <a:endParaRPr lang="de-AT" b="1">
              <a:solidFill>
                <a:schemeClr val="tx2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978536" y="4179987"/>
            <a:ext cx="10998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/>
              <a:t>即时编译</a:t>
            </a:r>
            <a:endParaRPr lang="zh-CN" altLang="en-US" b="1" dirty="0"/>
          </a:p>
        </p:txBody>
      </p:sp>
      <p:sp>
        <p:nvSpPr>
          <p:cNvPr id="44" name="文本框 43"/>
          <p:cNvSpPr txBox="1"/>
          <p:nvPr/>
        </p:nvSpPr>
        <p:spPr>
          <a:xfrm>
            <a:off x="988060" y="2040255"/>
            <a:ext cx="87058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/>
              <a:t>第一次</a:t>
            </a:r>
            <a:endParaRPr lang="zh-CN" altLang="en-US" b="1"/>
          </a:p>
          <a:p>
            <a:pPr algn="ctr"/>
            <a:r>
              <a:rPr lang="zh-CN" altLang="en-US" b="1"/>
              <a:t>编译</a:t>
            </a:r>
            <a:endParaRPr lang="zh-CN" altLang="en-US" b="1"/>
          </a:p>
        </p:txBody>
      </p:sp>
      <p:sp>
        <p:nvSpPr>
          <p:cNvPr id="2" name="object 33"/>
          <p:cNvSpPr txBox="1"/>
          <p:nvPr/>
        </p:nvSpPr>
        <p:spPr>
          <a:xfrm>
            <a:off x="10035540" y="2878454"/>
            <a:ext cx="1994535" cy="332142"/>
          </a:xfrm>
          <a:prstGeom prst="rect">
            <a:avLst/>
          </a:prstGeom>
          <a:ln w="28955">
            <a:solidFill>
              <a:srgbClr val="FFCC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10"/>
              </a:spcBef>
            </a:pPr>
            <a:r>
              <a:rPr lang="zh-CN" sz="1900" b="1" i="1" spc="-100" dirty="0">
                <a:latin typeface="宋体" panose="02010600030101010101" charset="-122"/>
                <a:cs typeface="宋体" panose="02010600030101010101" charset="-122"/>
              </a:rPr>
              <a:t>类似</a:t>
            </a:r>
            <a:r>
              <a:rPr lang="zh-CN" altLang="en-US" sz="1900" b="1" i="1" spc="-100" dirty="0">
                <a:latin typeface="宋体" panose="02010600030101010101" charset="-122"/>
                <a:cs typeface="宋体" panose="02010600030101010101" charset="-122"/>
              </a:rPr>
              <a:t>于</a:t>
            </a:r>
            <a:r>
              <a:rPr lang="en-US" altLang="zh-CN" sz="1900" b="1" i="1" spc="-100" dirty="0">
                <a:latin typeface="宋体" panose="02010600030101010101" charset="-122"/>
                <a:cs typeface="宋体" panose="02010600030101010101" charset="-122"/>
              </a:rPr>
              <a:t>Java</a:t>
            </a:r>
            <a:r>
              <a:rPr lang="zh-CN" altLang="en-US" sz="1900" b="1" i="1" spc="-100" dirty="0">
                <a:latin typeface="宋体" panose="02010600030101010101" charset="-122"/>
                <a:cs typeface="宋体" panose="02010600030101010101" charset="-122"/>
              </a:rPr>
              <a:t>字节码</a:t>
            </a:r>
            <a:endParaRPr lang="zh-CN" altLang="en-US" sz="1900" b="1" i="1" spc="-100" dirty="0">
              <a:latin typeface="宋体" panose="02010600030101010101" charset="-122"/>
              <a:cs typeface="宋体" panose="02010600030101010101" charset="-122"/>
            </a:endParaRPr>
          </a:p>
        </p:txBody>
      </p:sp>
      <p:sp>
        <p:nvSpPr>
          <p:cNvPr id="45" name="object 33"/>
          <p:cNvSpPr txBox="1"/>
          <p:nvPr/>
        </p:nvSpPr>
        <p:spPr>
          <a:xfrm>
            <a:off x="10035540" y="4909185"/>
            <a:ext cx="1353185" cy="332142"/>
          </a:xfrm>
          <a:prstGeom prst="rect">
            <a:avLst/>
          </a:prstGeom>
          <a:ln w="28955">
            <a:solidFill>
              <a:srgbClr val="FFCC00"/>
            </a:solidFill>
          </a:ln>
        </p:spPr>
        <p:txBody>
          <a:bodyPr vert="horz" wrap="square" lIns="0" tIns="39370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310"/>
              </a:spcBef>
            </a:pPr>
            <a:r>
              <a:rPr lang="zh-CN" altLang="en-US" sz="1900" b="1" i="1" spc="-100" dirty="0">
                <a:latin typeface="宋体" panose="02010600030101010101" charset="-122"/>
                <a:cs typeface="宋体" panose="02010600030101010101" charset="-122"/>
              </a:rPr>
              <a:t>机器码</a:t>
            </a:r>
            <a:endParaRPr lang="zh-CN" altLang="en-US" sz="1900" b="1" i="1" spc="-100" dirty="0">
              <a:latin typeface="宋体" panose="02010600030101010101" charset="-122"/>
              <a:cs typeface="宋体" panose="02010600030101010101" charset="-122"/>
            </a:endParaRPr>
          </a:p>
        </p:txBody>
      </p:sp>
      <p:pic>
        <p:nvPicPr>
          <p:cNvPr id="47" name="音频 46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385"/>
    </mc:Choice>
    <mc:Fallback>
      <p:transition spd="slow" advTm="1483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7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en-US" altLang="zh-CN" dirty="0"/>
              <a:t>.Net </a:t>
            </a:r>
            <a:r>
              <a:rPr lang="zh-CN" altLang="en-US" dirty="0"/>
              <a:t>主要特性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497456" y="1293390"/>
            <a:ext cx="4515485" cy="3326765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简单的开发和部署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统一的编程模型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1840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提供健壮、安全的执行环境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1850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800" spc="-10" dirty="0">
                <a:latin typeface="微软雅黑" panose="020B0503020204020204" charset="-122"/>
                <a:cs typeface="微软雅黑" panose="020B0503020204020204" charset="-122"/>
              </a:rPr>
              <a:t>支持多种编程语言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indent="-2286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丰富的类库支持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191"/>
    </mc:Choice>
    <mc:Fallback>
      <p:transition spd="slow" advTm="59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"/>
          <p:cNvSpPr txBox="1"/>
          <p:nvPr/>
        </p:nvSpPr>
        <p:spPr>
          <a:xfrm>
            <a:off x="2061845" y="3276600"/>
            <a:ext cx="7769225" cy="7556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3</a:t>
            </a:r>
            <a:r>
              <a:rPr lang="zh-CN" altLang="en-US" dirty="0"/>
              <a:t>、 开发工具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66"/>
    </mc:Choice>
    <mc:Fallback>
      <p:transition spd="slow" advTm="12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zh-CN" altLang="en-US"/>
              <a:t>开发工具</a:t>
            </a:r>
            <a:endParaRPr lang="zh-CN" altLang="en-US"/>
          </a:p>
        </p:txBody>
      </p:sp>
      <p:pic>
        <p:nvPicPr>
          <p:cNvPr id="4" name="图片 3" descr="屏幕快照 2018-09-04 下午7.03.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98345" y="1447800"/>
            <a:ext cx="7031990" cy="286296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285635" y="1019407"/>
            <a:ext cx="89077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/>
              <a:t>https://www.microsoft.com/net/learn/tools</a:t>
            </a:r>
            <a:endParaRPr lang="zh-CN" altLang="en-US" sz="2400" b="1"/>
          </a:p>
        </p:txBody>
      </p:sp>
      <p:pic>
        <p:nvPicPr>
          <p:cNvPr id="6" name="图片 5" descr="屏幕快照 2018-09-04 下午7.05.1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98344" y="3908003"/>
            <a:ext cx="7031989" cy="2873797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312"/>
    </mc:Choice>
    <mc:Fallback>
      <p:transition spd="slow" advTm="693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71600" y="509905"/>
            <a:ext cx="8623300" cy="589280"/>
          </a:xfrm>
        </p:spPr>
        <p:txBody>
          <a:bodyPr wrap="square"/>
          <a:lstStyle/>
          <a:p>
            <a:r>
              <a:rPr lang="zh-CN" altLang="en-US" dirty="0"/>
              <a:t>使用命令行创建</a:t>
            </a:r>
            <a:r>
              <a:rPr lang="en-US" altLang="zh-CN" dirty="0"/>
              <a:t>C#</a:t>
            </a:r>
            <a:r>
              <a:rPr lang="zh-CN" altLang="en-US" dirty="0"/>
              <a:t>项目（</a:t>
            </a:r>
            <a:r>
              <a:rPr lang="en-US" altLang="zh-CN" dirty="0"/>
              <a:t>.NET core</a:t>
            </a:r>
            <a:r>
              <a:rPr lang="zh-CN" altLang="en-US" dirty="0"/>
              <a:t>）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800" y="1099185"/>
            <a:ext cx="7369810" cy="36131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1000" y="4712335"/>
            <a:ext cx="7370445" cy="200279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1100" y="2932430"/>
            <a:ext cx="7200900" cy="2781300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51"/>
    </mc:Choice>
    <mc:Fallback>
      <p:transition spd="slow" advTm="1130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89280"/>
          </a:xfrm>
        </p:spPr>
        <p:txBody>
          <a:bodyPr/>
          <a:lstStyle/>
          <a:p>
            <a:r>
              <a:rPr lang="zh-CN" altLang="en-US" dirty="0"/>
              <a:t>个人简介</a:t>
            </a:r>
            <a:r>
              <a:rPr lang="en-US" altLang="zh-CN" dirty="0"/>
              <a:t>-</a:t>
            </a:r>
            <a:r>
              <a:rPr lang="zh-CN" altLang="en-US" dirty="0"/>
              <a:t>贾向阳</a:t>
            </a:r>
            <a:endParaRPr lang="zh-CN" altLang="en-US" dirty="0"/>
          </a:p>
        </p:txBody>
      </p:sp>
      <p:sp>
        <p:nvSpPr>
          <p:cNvPr id="3" name="object 8"/>
          <p:cNvSpPr txBox="1"/>
          <p:nvPr/>
        </p:nvSpPr>
        <p:spPr>
          <a:xfrm>
            <a:off x="1163320" y="914400"/>
            <a:ext cx="9404350" cy="572862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96000"/>
              <a:buFont typeface="Arial" panose="020B0604020202090204" pitchFamily="34" charset="0"/>
              <a:buChar char="•"/>
              <a:tabLst>
                <a:tab pos="285115" algn="l"/>
              </a:tabLst>
            </a:pPr>
            <a:r>
              <a:rPr lang="zh-CN" sz="2800" b="1" spc="185" dirty="0" err="1">
                <a:latin typeface="+mn-ea"/>
                <a:cs typeface="Cambria" panose="02040503050406030204"/>
              </a:rPr>
              <a:t>研究方向</a:t>
            </a:r>
            <a:endParaRPr lang="zh-CN" altLang="en-US" sz="2200" b="1" dirty="0" err="1">
              <a:latin typeface="+mn-ea"/>
              <a:cs typeface="微软雅黑" panose="020B0503020204020204" charset="-122"/>
            </a:endParaRPr>
          </a:p>
          <a:p>
            <a:pPr marL="7556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lang="zh-CN" altLang="en-US" sz="2200" dirty="0" err="1">
                <a:latin typeface="+mn-ea"/>
                <a:cs typeface="微软雅黑" panose="020B0503020204020204" charset="-122"/>
              </a:rPr>
              <a:t>程序分析、符号执行</a:t>
            </a:r>
            <a:endParaRPr lang="zh-CN" altLang="en-US" sz="2200" dirty="0" err="1">
              <a:latin typeface="+mn-ea"/>
              <a:cs typeface="微软雅黑" panose="020B0503020204020204" charset="-122"/>
            </a:endParaRPr>
          </a:p>
          <a:p>
            <a:pPr marL="7556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lang="en-US" altLang="zh-CN" sz="2200" dirty="0" err="1">
                <a:latin typeface="+mn-ea"/>
                <a:cs typeface="微软雅黑" panose="020B0503020204020204" charset="-122"/>
                <a:sym typeface="+mn-ea"/>
              </a:rPr>
              <a:t>AI+</a:t>
            </a:r>
            <a:r>
              <a:rPr lang="zh-CN" altLang="en-US" sz="2200" dirty="0" err="1">
                <a:latin typeface="+mn-ea"/>
                <a:cs typeface="微软雅黑" panose="020B0503020204020204" charset="-122"/>
                <a:sym typeface="+mn-ea"/>
              </a:rPr>
              <a:t>软件工程</a:t>
            </a:r>
            <a:endParaRPr lang="zh-CN" altLang="en-US" sz="2200" dirty="0" err="1">
              <a:latin typeface="+mn-ea"/>
              <a:cs typeface="微软雅黑" panose="020B0503020204020204" charset="-122"/>
            </a:endParaRPr>
          </a:p>
          <a:p>
            <a:pPr marL="7556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lang="zh-CN" sz="2200" dirty="0" err="1">
                <a:latin typeface="+mn-ea"/>
                <a:cs typeface="微软雅黑" panose="020B0503020204020204" charset="-122"/>
              </a:rPr>
              <a:t>软件架构、</a:t>
            </a:r>
            <a:r>
              <a:rPr sz="2200" dirty="0" err="1">
                <a:latin typeface="+mn-ea"/>
                <a:cs typeface="微软雅黑" panose="020B0503020204020204" charset="-122"/>
              </a:rPr>
              <a:t>云计算</a:t>
            </a:r>
            <a:endParaRPr sz="2200" dirty="0">
              <a:latin typeface="+mn-ea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96000"/>
              <a:buFont typeface="Arial" panose="020B0604020202090204" pitchFamily="34" charset="0"/>
              <a:buChar char="•"/>
              <a:tabLst>
                <a:tab pos="285115" algn="l"/>
              </a:tabLst>
            </a:pPr>
            <a:r>
              <a:rPr lang="zh-CN" sz="2800" b="1" spc="185" dirty="0" err="1">
                <a:latin typeface="+mn-ea"/>
                <a:cs typeface="Cambria" panose="02040503050406030204"/>
                <a:sym typeface="+mn-ea"/>
              </a:rPr>
              <a:t>研究团队</a:t>
            </a:r>
            <a:endParaRPr sz="2800" b="1" dirty="0">
              <a:latin typeface="+mn-ea"/>
              <a:cs typeface="微软雅黑" panose="020B0503020204020204" charset="-122"/>
            </a:endParaRPr>
          </a:p>
          <a:p>
            <a:pPr marL="7556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sz="2400" dirty="0" err="1">
                <a:latin typeface="+mn-ea"/>
                <a:cs typeface="微软雅黑" panose="020B0503020204020204" charset="-122"/>
                <a:sym typeface="+mn-ea"/>
              </a:rPr>
              <a:t>软件测试分析与可靠性（CSTAR）研究小组</a:t>
            </a:r>
            <a:r>
              <a:rPr lang="zh-CN" sz="2400" dirty="0">
                <a:latin typeface="+mn-ea"/>
                <a:cs typeface="微软雅黑" panose="020B0503020204020204" charset="-122"/>
                <a:sym typeface="+mn-ea"/>
              </a:rPr>
              <a:t>（学术研究为主）</a:t>
            </a:r>
            <a:endParaRPr lang="en-US" altLang="zh-CN" sz="2400" dirty="0">
              <a:latin typeface="+mn-ea"/>
              <a:cs typeface="微软雅黑" panose="020B0503020204020204" charset="-122"/>
              <a:sym typeface="+mn-ea"/>
            </a:endParaRPr>
          </a:p>
          <a:p>
            <a:pPr marL="1212850" lvl="1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lang="en-GB" altLang="zh-CN" sz="2400" dirty="0">
                <a:hlinkClick r:id="rId1"/>
              </a:rPr>
              <a:t>http://cstar.whu.edu.cn/en/index.html</a:t>
            </a:r>
            <a:endParaRPr sz="2400" dirty="0" err="1">
              <a:latin typeface="+mn-ea"/>
              <a:cs typeface="微软雅黑" panose="020B0503020204020204" charset="-122"/>
              <a:sym typeface="+mn-ea"/>
            </a:endParaRPr>
          </a:p>
          <a:p>
            <a:pPr marL="7556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lang="zh-CN" sz="2400" dirty="0">
                <a:latin typeface="+mn-ea"/>
                <a:cs typeface="微软雅黑" panose="020B0503020204020204" charset="-122"/>
                <a:sym typeface="+mn-ea"/>
              </a:rPr>
              <a:t>空间大数据</a:t>
            </a:r>
            <a:r>
              <a:rPr lang="zh-CN" altLang="en-US" sz="2400" dirty="0">
                <a:latin typeface="+mn-ea"/>
                <a:cs typeface="微软雅黑" panose="020B0503020204020204" charset="-122"/>
                <a:sym typeface="+mn-ea"/>
              </a:rPr>
              <a:t>智能服务</a:t>
            </a:r>
            <a:r>
              <a:rPr lang="zh-CN" sz="2400" dirty="0">
                <a:latin typeface="+mn-ea"/>
                <a:cs typeface="微软雅黑" panose="020B0503020204020204" charset="-122"/>
                <a:sym typeface="+mn-ea"/>
              </a:rPr>
              <a:t>研究小组（项目</a:t>
            </a:r>
            <a:r>
              <a:rPr lang="zh-CN" altLang="en-US" sz="2400" dirty="0">
                <a:latin typeface="+mn-ea"/>
                <a:cs typeface="微软雅黑" panose="020B0503020204020204" charset="-122"/>
                <a:sym typeface="+mn-ea"/>
              </a:rPr>
              <a:t>研</a:t>
            </a:r>
            <a:r>
              <a:rPr lang="zh-CN" sz="2400" dirty="0">
                <a:latin typeface="+mn-ea"/>
                <a:cs typeface="微软雅黑" panose="020B0503020204020204" charset="-122"/>
                <a:sym typeface="+mn-ea"/>
              </a:rPr>
              <a:t>发为主）</a:t>
            </a:r>
            <a:endParaRPr lang="zh-CN" sz="2400" dirty="0">
              <a:latin typeface="+mn-ea"/>
              <a:cs typeface="微软雅黑" panose="020B0503020204020204" charset="-122"/>
              <a:sym typeface="+mn-ea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96000"/>
              <a:buFont typeface="Arial" panose="020B0604020202090204" pitchFamily="34" charset="0"/>
              <a:buChar char="•"/>
              <a:tabLst>
                <a:tab pos="285115" algn="l"/>
              </a:tabLst>
            </a:pPr>
            <a:r>
              <a:rPr lang="zh-CN" altLang="en-US" sz="2400" b="1" dirty="0">
                <a:sym typeface="+mn-ea"/>
              </a:rPr>
              <a:t>个人主页</a:t>
            </a:r>
            <a:endParaRPr lang="en-US" altLang="zh-CN" sz="2400" b="1" dirty="0">
              <a:sym typeface="+mn-ea"/>
            </a:endParaRPr>
          </a:p>
          <a:p>
            <a:pPr marL="812800" lvl="1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96000"/>
              <a:buFont typeface="Wingdings" panose="05000000000000000000" pitchFamily="2" charset="2"/>
              <a:buChar char="p"/>
              <a:tabLst>
                <a:tab pos="285115" algn="l"/>
              </a:tabLst>
            </a:pPr>
            <a:r>
              <a:rPr lang="en-GB" altLang="zh-CN" sz="2400" dirty="0">
                <a:latin typeface="+mn-ea"/>
                <a:cs typeface="微软雅黑" panose="020B0503020204020204" charset="-122"/>
                <a:hlinkClick r:id="rId2"/>
              </a:rPr>
              <a:t>http://cs.whu.edu.cn/teacherinfo.aspx?id=201</a:t>
            </a:r>
            <a:endParaRPr lang="en-GB" altLang="zh-CN" sz="2400" dirty="0">
              <a:latin typeface="+mn-ea"/>
              <a:cs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0721"/>
    </mc:Choice>
    <mc:Fallback>
      <p:transition spd="slow" advTm="1307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71600" y="509905"/>
            <a:ext cx="10137140" cy="589280"/>
          </a:xfrm>
        </p:spPr>
        <p:txBody>
          <a:bodyPr wrap="square"/>
          <a:lstStyle/>
          <a:p>
            <a:r>
              <a:rPr lang="zh-CN" altLang="en-US" dirty="0"/>
              <a:t>使用</a:t>
            </a:r>
            <a:r>
              <a:rPr lang="en-US" altLang="zh-CN" dirty="0"/>
              <a:t>Visual Studio Code </a:t>
            </a:r>
            <a:r>
              <a:rPr lang="zh-CN" altLang="en-US" dirty="0"/>
              <a:t>编写和运行</a:t>
            </a:r>
            <a:r>
              <a:rPr lang="en-US" altLang="zh-CN" dirty="0"/>
              <a:t>C#</a:t>
            </a:r>
            <a:r>
              <a:rPr lang="zh-CN" altLang="en-US" dirty="0"/>
              <a:t>程序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867410" y="1211580"/>
            <a:ext cx="1114552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/>
              <a:t>入门教程：</a:t>
            </a:r>
            <a:endParaRPr lang="zh-CN" altLang="en-US" sz="3200"/>
          </a:p>
          <a:p>
            <a:r>
              <a:rPr lang="zh-CN" altLang="en-US" sz="2000"/>
              <a:t>https://docs.microsoft.com/zh-cn/dotnet/core/tutorials/with-visual-studio-code</a:t>
            </a:r>
            <a:endParaRPr lang="zh-CN" altLang="en-US" sz="200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705100" y="2103120"/>
            <a:ext cx="6781800" cy="473583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091"/>
    </mc:Choice>
    <mc:Fallback>
      <p:transition spd="slow" advTm="810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71600" y="509905"/>
            <a:ext cx="10137140" cy="589280"/>
          </a:xfrm>
        </p:spPr>
        <p:txBody>
          <a:bodyPr wrap="square"/>
          <a:lstStyle/>
          <a:p>
            <a:r>
              <a:rPr lang="zh-CN" altLang="en-US" dirty="0"/>
              <a:t>使用</a:t>
            </a:r>
            <a:r>
              <a:rPr lang="en-US" altLang="zh-CN" dirty="0"/>
              <a:t>Visual Studio </a:t>
            </a:r>
            <a:r>
              <a:rPr lang="zh-CN" altLang="en-US" dirty="0"/>
              <a:t>编写和运行</a:t>
            </a:r>
            <a:r>
              <a:rPr lang="en-US" altLang="zh-CN" dirty="0"/>
              <a:t>C#</a:t>
            </a:r>
            <a:r>
              <a:rPr lang="zh-CN" altLang="en-US" dirty="0"/>
              <a:t>程序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02055" y="1398270"/>
            <a:ext cx="8187690" cy="5085715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77"/>
    </mc:Choice>
    <mc:Fallback>
      <p:transition spd="slow" advTm="81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3089275" y="411480"/>
            <a:ext cx="7165340" cy="589280"/>
          </a:xfrm>
        </p:spPr>
        <p:txBody>
          <a:bodyPr wrap="square"/>
          <a:lstStyle/>
          <a:p>
            <a:r>
              <a:rPr lang="en-US" altLang="zh-CN" dirty="0"/>
              <a:t>Visual Studio</a:t>
            </a:r>
            <a:endParaRPr lang="en-US" altLang="zh-CN" dirty="0"/>
          </a:p>
        </p:txBody>
      </p:sp>
      <p:grpSp>
        <p:nvGrpSpPr>
          <p:cNvPr id="156673" name="Group 1"/>
          <p:cNvGrpSpPr>
            <a:grpSpLocks noChangeAspect="1"/>
          </p:cNvGrpSpPr>
          <p:nvPr/>
        </p:nvGrpSpPr>
        <p:grpSpPr bwMode="auto">
          <a:xfrm>
            <a:off x="-234956" y="639445"/>
            <a:ext cx="12479661" cy="6188156"/>
            <a:chOff x="1122" y="6751"/>
            <a:chExt cx="8285" cy="4336"/>
          </a:xfrm>
        </p:grpSpPr>
        <p:sp>
          <p:nvSpPr>
            <p:cNvPr id="156689" name="AutoShape 17"/>
            <p:cNvSpPr>
              <a:spLocks noChangeAspect="1" noChangeArrowheads="1" noTextEdit="1"/>
            </p:cNvSpPr>
            <p:nvPr/>
          </p:nvSpPr>
          <p:spPr bwMode="auto">
            <a:xfrm>
              <a:off x="1122" y="6800"/>
              <a:ext cx="7941" cy="4287"/>
            </a:xfrm>
            <a:prstGeom prst="rect">
              <a:avLst/>
            </a:prstGeom>
            <a:noFill/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pic>
          <p:nvPicPr>
            <p:cNvPr id="156688" name="Picture 16" descr="c1"/>
            <p:cNvPicPr>
              <a:picLocks noChangeAspect="1" noChangeArrowheads="1"/>
            </p:cNvPicPr>
            <p:nvPr/>
          </p:nvPicPr>
          <p:blipFill>
            <a:blip r:embed="rId1"/>
            <a:srcRect/>
            <a:stretch>
              <a:fillRect/>
            </a:stretch>
          </p:blipFill>
          <p:spPr bwMode="auto">
            <a:xfrm>
              <a:off x="2167" y="7082"/>
              <a:ext cx="6316" cy="3956"/>
            </a:xfrm>
            <a:prstGeom prst="rect">
              <a:avLst/>
            </a:prstGeom>
            <a:noFill/>
          </p:spPr>
        </p:pic>
        <p:sp>
          <p:nvSpPr>
            <p:cNvPr id="156687" name="Text Box 15"/>
            <p:cNvSpPr txBox="1">
              <a:spLocks noChangeArrowheads="1"/>
            </p:cNvSpPr>
            <p:nvPr/>
          </p:nvSpPr>
          <p:spPr bwMode="auto">
            <a:xfrm>
              <a:off x="2450" y="6751"/>
              <a:ext cx="511" cy="312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标题栏</a:t>
              </a:r>
              <a:endParaRPr kumimoji="0" lang="zh-CN" i="0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686" name="Text Box 14"/>
            <p:cNvSpPr txBox="1">
              <a:spLocks noChangeArrowheads="1"/>
            </p:cNvSpPr>
            <p:nvPr/>
          </p:nvSpPr>
          <p:spPr bwMode="auto">
            <a:xfrm>
              <a:off x="8634" y="9942"/>
              <a:ext cx="512" cy="518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属性</a:t>
              </a:r>
              <a:endParaRPr kumimoji="0" lang="zh-CN" i="0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窗口</a:t>
              </a:r>
              <a:endParaRPr kumimoji="0" lang="zh-CN" i="0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685" name="Text Box 13"/>
            <p:cNvSpPr txBox="1">
              <a:spLocks noChangeArrowheads="1"/>
            </p:cNvSpPr>
            <p:nvPr/>
          </p:nvSpPr>
          <p:spPr bwMode="auto">
            <a:xfrm>
              <a:off x="1514" y="8124"/>
              <a:ext cx="491" cy="413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代码编</a:t>
              </a:r>
              <a:endParaRPr kumimoji="0" lang="zh-CN" i="0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charset="-122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辑窗口</a:t>
              </a:r>
              <a:endParaRPr kumimoji="0" lang="zh-CN" i="0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684" name="Text Box 12"/>
            <p:cNvSpPr txBox="1">
              <a:spLocks noChangeArrowheads="1"/>
            </p:cNvSpPr>
            <p:nvPr/>
          </p:nvSpPr>
          <p:spPr bwMode="auto">
            <a:xfrm>
              <a:off x="1487" y="7522"/>
              <a:ext cx="521" cy="24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工具栏</a:t>
              </a:r>
              <a:endParaRPr kumimoji="0" lang="zh-CN" i="0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683" name="Line 11"/>
            <p:cNvSpPr>
              <a:spLocks noChangeShapeType="1"/>
            </p:cNvSpPr>
            <p:nvPr/>
          </p:nvSpPr>
          <p:spPr bwMode="auto">
            <a:xfrm>
              <a:off x="2646" y="7004"/>
              <a:ext cx="1" cy="155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682" name="Freeform 10"/>
            <p:cNvSpPr/>
            <p:nvPr/>
          </p:nvSpPr>
          <p:spPr bwMode="auto">
            <a:xfrm>
              <a:off x="2021" y="7650"/>
              <a:ext cx="227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4" y="2"/>
                </a:cxn>
              </a:cxnLst>
              <a:rect l="0" t="0" r="r" b="b"/>
              <a:pathLst>
                <a:path w="114" h="2">
                  <a:moveTo>
                    <a:pt x="0" y="0"/>
                  </a:moveTo>
                  <a:lnTo>
                    <a:pt x="114" y="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56681" name="Freeform 9"/>
            <p:cNvSpPr/>
            <p:nvPr/>
          </p:nvSpPr>
          <p:spPr bwMode="auto">
            <a:xfrm>
              <a:off x="2012" y="8318"/>
              <a:ext cx="215" cy="1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14" y="0"/>
                </a:cxn>
              </a:cxnLst>
              <a:rect l="0" t="0" r="r" b="b"/>
              <a:pathLst>
                <a:path w="214" h="5">
                  <a:moveTo>
                    <a:pt x="0" y="5"/>
                  </a:moveTo>
                  <a:lnTo>
                    <a:pt x="21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56680" name="Line 8"/>
            <p:cNvSpPr>
              <a:spLocks noChangeShapeType="1"/>
            </p:cNvSpPr>
            <p:nvPr/>
          </p:nvSpPr>
          <p:spPr bwMode="auto">
            <a:xfrm flipH="1">
              <a:off x="8125" y="10124"/>
              <a:ext cx="524" cy="1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6679" name="Text Box 7"/>
            <p:cNvSpPr txBox="1">
              <a:spLocks noChangeArrowheads="1"/>
            </p:cNvSpPr>
            <p:nvPr/>
          </p:nvSpPr>
          <p:spPr bwMode="auto">
            <a:xfrm>
              <a:off x="1466" y="10340"/>
              <a:ext cx="585" cy="46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错误列</a:t>
              </a:r>
              <a:endParaRPr kumimoji="0" lang="zh-CN" i="0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charset="-122"/>
              </a:endParaRPr>
            </a:p>
            <a:p>
              <a:pPr marL="0" marR="0" lvl="0" indent="0" algn="ct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表窗口</a:t>
              </a:r>
              <a:endParaRPr kumimoji="0" lang="zh-CN" i="0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678" name="Text Box 6"/>
            <p:cNvSpPr txBox="1">
              <a:spLocks noChangeArrowheads="1"/>
            </p:cNvSpPr>
            <p:nvPr/>
          </p:nvSpPr>
          <p:spPr bwMode="auto">
            <a:xfrm>
              <a:off x="1487" y="7296"/>
              <a:ext cx="512" cy="204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菜单栏</a:t>
              </a:r>
              <a:endParaRPr kumimoji="0" lang="zh-CN" i="0" u="none" strike="noStrike" cap="none" normalizeH="0" baseline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677" name="Freeform 5"/>
            <p:cNvSpPr/>
            <p:nvPr/>
          </p:nvSpPr>
          <p:spPr bwMode="auto">
            <a:xfrm>
              <a:off x="8280" y="8794"/>
              <a:ext cx="382" cy="7"/>
            </a:xfrm>
            <a:custGeom>
              <a:avLst/>
              <a:gdLst/>
              <a:ahLst/>
              <a:cxnLst>
                <a:cxn ang="0">
                  <a:pos x="382" y="0"/>
                </a:cxn>
                <a:cxn ang="0">
                  <a:pos x="0" y="7"/>
                </a:cxn>
              </a:cxnLst>
              <a:rect l="0" t="0" r="r" b="b"/>
              <a:pathLst>
                <a:path w="382" h="7">
                  <a:moveTo>
                    <a:pt x="382" y="0"/>
                  </a:moveTo>
                  <a:lnTo>
                    <a:pt x="0" y="7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56676" name="Text Box 4"/>
            <p:cNvSpPr txBox="1">
              <a:spLocks noChangeArrowheads="1"/>
            </p:cNvSpPr>
            <p:nvPr/>
          </p:nvSpPr>
          <p:spPr bwMode="auto">
            <a:xfrm>
              <a:off x="8686" y="8627"/>
              <a:ext cx="721" cy="655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</a:ln>
          </p:spPr>
          <p:txBody>
            <a:bodyPr vert="horz" wrap="square" lIns="0" tIns="0" rIns="0" bIns="0" numCol="1" anchor="t" anchorCtr="0" compatLnSpc="1"/>
            <a:lstStyle/>
            <a:p>
              <a:pPr marL="0" marR="0" lvl="0" indent="0" algn="just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 dirty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解决方案</a:t>
              </a:r>
              <a:endParaRPr kumimoji="0" lang="zh-CN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charset="-122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 dirty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资源管理</a:t>
              </a:r>
              <a:endParaRPr kumimoji="0" lang="zh-CN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宋体" panose="02010600030101010101" charset="-122"/>
              </a:endParaRPr>
            </a:p>
            <a:p>
              <a:pPr marL="0" marR="0" lvl="0" indent="0" algn="just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</a:pPr>
              <a:r>
                <a:rPr kumimoji="0" lang="zh-CN" i="0" u="none" strike="noStrike" cap="none" normalizeH="0" baseline="0" dirty="0">
                  <a:ln>
                    <a:noFill/>
                  </a:ln>
                  <a:solidFill>
                    <a:srgbClr val="FF00FF"/>
                  </a:solidFill>
                  <a:effectLst/>
                  <a:latin typeface="楷体" panose="02010609060101010101" pitchFamily="49" charset="-122"/>
                  <a:ea typeface="楷体" panose="02010609060101010101" pitchFamily="49" charset="-122"/>
                  <a:cs typeface="Times New Roman" panose="02020603050405020304" pitchFamily="18" charset="0"/>
                </a:rPr>
                <a:t>器</a:t>
              </a:r>
              <a:endParaRPr kumimoji="0" lang="zh-CN" i="0" u="none" strike="noStrike" cap="none" normalizeH="0" baseline="0" dirty="0">
                <a:ln>
                  <a:noFill/>
                </a:ln>
                <a:solidFill>
                  <a:srgbClr val="FF00FF"/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56675" name="Freeform 3"/>
            <p:cNvSpPr/>
            <p:nvPr/>
          </p:nvSpPr>
          <p:spPr bwMode="auto">
            <a:xfrm>
              <a:off x="2011" y="7430"/>
              <a:ext cx="227" cy="2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114" y="2"/>
                </a:cxn>
              </a:cxnLst>
              <a:rect l="0" t="0" r="r" b="b"/>
              <a:pathLst>
                <a:path w="114" h="2">
                  <a:moveTo>
                    <a:pt x="0" y="0"/>
                  </a:moveTo>
                  <a:lnTo>
                    <a:pt x="114" y="2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  <p:sp>
          <p:nvSpPr>
            <p:cNvPr id="156674" name="Freeform 2"/>
            <p:cNvSpPr/>
            <p:nvPr/>
          </p:nvSpPr>
          <p:spPr bwMode="auto">
            <a:xfrm>
              <a:off x="2042" y="10558"/>
              <a:ext cx="215" cy="1"/>
            </a:xfrm>
            <a:custGeom>
              <a:avLst/>
              <a:gdLst/>
              <a:ahLst/>
              <a:cxnLst>
                <a:cxn ang="0">
                  <a:pos x="0" y="5"/>
                </a:cxn>
                <a:cxn ang="0">
                  <a:pos x="214" y="0"/>
                </a:cxn>
              </a:cxnLst>
              <a:rect l="0" t="0" r="r" b="b"/>
              <a:pathLst>
                <a:path w="214" h="5">
                  <a:moveTo>
                    <a:pt x="0" y="5"/>
                  </a:moveTo>
                  <a:lnTo>
                    <a:pt x="214" y="0"/>
                  </a:lnTo>
                </a:path>
              </a:pathLst>
            </a:custGeom>
            <a:noFill/>
            <a:ln w="9525">
              <a:solidFill>
                <a:srgbClr val="000000"/>
              </a:solidFill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400"/>
            </a:p>
          </p:txBody>
        </p:sp>
      </p:grp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97"/>
    </mc:Choice>
    <mc:Fallback>
      <p:transition spd="slow" advTm="283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504950" y="551815"/>
            <a:ext cx="7165340" cy="589280"/>
          </a:xfrm>
        </p:spPr>
        <p:txBody>
          <a:bodyPr wrap="square"/>
          <a:lstStyle/>
          <a:p>
            <a:r>
              <a:rPr lang="en-US" altLang="zh-CN" dirty="0"/>
              <a:t>Visual Studio</a:t>
            </a:r>
            <a:r>
              <a:rPr lang="zh-CN" altLang="en-US" dirty="0"/>
              <a:t>执行和调试程序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917065" y="1141095"/>
            <a:ext cx="10186035" cy="2613025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sz="2800" spc="-5" dirty="0">
                <a:latin typeface="微软雅黑" panose="020B0503020204020204" charset="-122"/>
                <a:cs typeface="微软雅黑" panose="020B0503020204020204" charset="-122"/>
              </a:rPr>
              <a:t>执行方法</a:t>
            </a:r>
            <a:r>
              <a:rPr lang="en-US" altLang="zh-CN" sz="2800" spc="-5" dirty="0">
                <a:latin typeface="微软雅黑" panose="020B0503020204020204" charset="-122"/>
                <a:cs typeface="微软雅黑" panose="020B0503020204020204" charset="-122"/>
              </a:rPr>
              <a:t>1: </a:t>
            </a:r>
            <a:r>
              <a:rPr lang="zh-CN" altLang="en-US" sz="2800" spc="-5" dirty="0">
                <a:latin typeface="微软雅黑" panose="020B0503020204020204" charset="-122"/>
                <a:cs typeface="微软雅黑" panose="020B0503020204020204" charset="-122"/>
              </a:rPr>
              <a:t>单击菜单上的执行按钮，或</a:t>
            </a:r>
            <a:r>
              <a:rPr lang="zh-CN" altLang="en-US" sz="2800" spc="200" dirty="0" err="1">
                <a:latin typeface="Cambria" panose="02040503050406030204"/>
                <a:cs typeface="Cambria" panose="02040503050406030204"/>
                <a:sym typeface="+mn-ea"/>
              </a:rPr>
              <a:t>快捷键</a:t>
            </a:r>
            <a:r>
              <a:rPr lang="en-US" altLang="zh-CN" sz="2800" spc="200" dirty="0" err="1">
                <a:latin typeface="Cambria" panose="02040503050406030204"/>
                <a:cs typeface="Cambria" panose="02040503050406030204"/>
                <a:sym typeface="+mn-ea"/>
              </a:rPr>
              <a:t>F5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indent="-4572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sz="2800" spc="200" dirty="0" err="1">
                <a:latin typeface="Cambria" panose="02040503050406030204"/>
                <a:cs typeface="Cambria" panose="02040503050406030204"/>
              </a:rPr>
              <a:t>执行方法</a:t>
            </a:r>
            <a:r>
              <a:rPr lang="en-US" altLang="zh-CN" sz="2800" spc="200" dirty="0" err="1">
                <a:latin typeface="Cambria" panose="02040503050406030204"/>
                <a:cs typeface="Cambria" panose="02040503050406030204"/>
              </a:rPr>
              <a:t>2: </a:t>
            </a:r>
            <a:r>
              <a:rPr lang="zh-CN" altLang="en-US" sz="2800" spc="200" dirty="0" err="1">
                <a:latin typeface="Cambria" panose="02040503050406030204"/>
                <a:cs typeface="Cambria" panose="02040503050406030204"/>
                <a:sym typeface="+mn-ea"/>
              </a:rPr>
              <a:t>快捷键</a:t>
            </a:r>
            <a:r>
              <a:rPr lang="en-US" altLang="zh-CN" sz="2800" spc="200" dirty="0" err="1">
                <a:latin typeface="Cambria" panose="02040503050406030204"/>
                <a:cs typeface="Cambria" panose="02040503050406030204"/>
              </a:rPr>
              <a:t>Ctrl+F5:</a:t>
            </a:r>
            <a:r>
              <a:rPr lang="zh-CN" altLang="en-US" sz="2800" spc="200" dirty="0" err="1">
                <a:latin typeface="Cambria" panose="02040503050406030204"/>
                <a:cs typeface="Cambria" panose="02040503050406030204"/>
              </a:rPr>
              <a:t>命令行窗口不自动关闭</a:t>
            </a:r>
            <a:endParaRPr lang="zh-CN" altLang="en-US" sz="2800" spc="200" dirty="0" err="1">
              <a:latin typeface="Cambria" panose="02040503050406030204"/>
              <a:cs typeface="Cambria" panose="02040503050406030204"/>
            </a:endParaRPr>
          </a:p>
          <a:p>
            <a:pPr marL="469900" indent="-4572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altLang="en-US" sz="2800" spc="200" dirty="0" err="1">
                <a:latin typeface="Cambria" panose="02040503050406030204"/>
                <a:cs typeface="Cambria" panose="02040503050406030204"/>
              </a:rPr>
              <a:t>调试方法：加断点，在</a:t>
            </a:r>
            <a:r>
              <a:rPr lang="en-US" altLang="zh-CN" sz="2800" spc="200" dirty="0" err="1">
                <a:latin typeface="Cambria" panose="02040503050406030204"/>
                <a:cs typeface="Cambria" panose="02040503050406030204"/>
                <a:sym typeface="+mn-ea"/>
              </a:rPr>
              <a:t>“debug”</a:t>
            </a:r>
            <a:r>
              <a:rPr lang="zh-CN" altLang="en-US" sz="2800" spc="200" dirty="0" err="1">
                <a:latin typeface="Cambria" panose="02040503050406030204"/>
                <a:cs typeface="Cambria" panose="02040503050406030204"/>
                <a:sym typeface="+mn-ea"/>
              </a:rPr>
              <a:t>模式下</a:t>
            </a:r>
            <a:r>
              <a:rPr lang="zh-CN" altLang="en-US" sz="2800" spc="200" dirty="0" err="1">
                <a:latin typeface="Cambria" panose="02040503050406030204"/>
                <a:cs typeface="Cambria" panose="02040503050406030204"/>
              </a:rPr>
              <a:t>然后执行程序。</a:t>
            </a:r>
            <a:endParaRPr lang="zh-CN" altLang="en-US" sz="2800" spc="200" dirty="0" err="1">
              <a:latin typeface="Cambria" panose="02040503050406030204"/>
              <a:cs typeface="Cambria" panose="02040503050406030204"/>
            </a:endParaRPr>
          </a:p>
          <a:p>
            <a:pPr marL="927100" lvl="1" indent="-4572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640" y="4540885"/>
            <a:ext cx="9583420" cy="97472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42645" y="3554095"/>
            <a:ext cx="2751455" cy="829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/>
              <a:t>继续执行到下一断点或程序结束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4619625" y="3554095"/>
            <a:ext cx="1605280" cy="830997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 dirty="0"/>
              <a:t>暂停程序，并不停止</a:t>
            </a:r>
            <a:endParaRPr lang="zh-CN" altLang="en-US" sz="2400" dirty="0"/>
          </a:p>
        </p:txBody>
      </p:sp>
      <p:sp>
        <p:nvSpPr>
          <p:cNvPr id="6" name="文本框 5"/>
          <p:cNvSpPr txBox="1"/>
          <p:nvPr/>
        </p:nvSpPr>
        <p:spPr>
          <a:xfrm>
            <a:off x="5881370" y="5671820"/>
            <a:ext cx="1517015" cy="4603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/>
              <a:t>停止执行</a:t>
            </a:r>
            <a:endParaRPr lang="zh-CN" altLang="en-US" sz="2400"/>
          </a:p>
        </p:txBody>
      </p:sp>
      <p:cxnSp>
        <p:nvCxnSpPr>
          <p:cNvPr id="7" name="直接连接符 6"/>
          <p:cNvCxnSpPr/>
          <p:nvPr/>
        </p:nvCxnSpPr>
        <p:spPr>
          <a:xfrm>
            <a:off x="2842260" y="4384040"/>
            <a:ext cx="0" cy="304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9" name="直接连接符 8"/>
          <p:cNvCxnSpPr>
            <a:stCxn id="5" idx="2"/>
          </p:cNvCxnSpPr>
          <p:nvPr/>
        </p:nvCxnSpPr>
        <p:spPr>
          <a:xfrm>
            <a:off x="5422265" y="4385092"/>
            <a:ext cx="377825" cy="567908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/>
        </p:nvCxnSpPr>
        <p:spPr>
          <a:xfrm>
            <a:off x="6485890" y="5105400"/>
            <a:ext cx="152400" cy="7620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6727825" y="3554095"/>
            <a:ext cx="928370" cy="829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/>
              <a:t>重新</a:t>
            </a:r>
            <a:endParaRPr lang="zh-CN" altLang="en-US" sz="2400"/>
          </a:p>
          <a:p>
            <a:r>
              <a:rPr lang="zh-CN" altLang="en-US" sz="2400"/>
              <a:t>启动</a:t>
            </a:r>
            <a:endParaRPr lang="zh-CN" altLang="en-US" sz="2400"/>
          </a:p>
        </p:txBody>
      </p:sp>
      <p:cxnSp>
        <p:nvCxnSpPr>
          <p:cNvPr id="12" name="直接连接符 11"/>
          <p:cNvCxnSpPr/>
          <p:nvPr/>
        </p:nvCxnSpPr>
        <p:spPr>
          <a:xfrm flipH="1">
            <a:off x="7171690" y="4363720"/>
            <a:ext cx="40640" cy="609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3" name="文本框 12"/>
          <p:cNvSpPr txBox="1"/>
          <p:nvPr/>
        </p:nvSpPr>
        <p:spPr>
          <a:xfrm>
            <a:off x="7544435" y="5867400"/>
            <a:ext cx="1430655" cy="829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/>
              <a:t>显示执行的位置</a:t>
            </a:r>
            <a:endParaRPr lang="zh-CN" altLang="en-US" sz="2400"/>
          </a:p>
        </p:txBody>
      </p:sp>
      <p:cxnSp>
        <p:nvCxnSpPr>
          <p:cNvPr id="14" name="直接连接符 13"/>
          <p:cNvCxnSpPr/>
          <p:nvPr/>
        </p:nvCxnSpPr>
        <p:spPr>
          <a:xfrm>
            <a:off x="8162290" y="5105400"/>
            <a:ext cx="228600" cy="990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8221980" y="3533775"/>
            <a:ext cx="1009015" cy="829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/>
              <a:t>单步执行</a:t>
            </a:r>
            <a:endParaRPr lang="zh-CN" altLang="en-US" sz="2400"/>
          </a:p>
        </p:txBody>
      </p:sp>
      <p:cxnSp>
        <p:nvCxnSpPr>
          <p:cNvPr id="16" name="直接连接符 15"/>
          <p:cNvCxnSpPr/>
          <p:nvPr/>
        </p:nvCxnSpPr>
        <p:spPr>
          <a:xfrm>
            <a:off x="8848090" y="4267200"/>
            <a:ext cx="0" cy="6858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7" name="文本框 16"/>
          <p:cNvSpPr txBox="1"/>
          <p:nvPr/>
        </p:nvSpPr>
        <p:spPr>
          <a:xfrm>
            <a:off x="9230995" y="5867400"/>
            <a:ext cx="1541780" cy="829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/>
              <a:t>执行完当前方法</a:t>
            </a:r>
            <a:endParaRPr lang="zh-CN" altLang="en-US" sz="2400"/>
          </a:p>
        </p:txBody>
      </p:sp>
      <p:cxnSp>
        <p:nvCxnSpPr>
          <p:cNvPr id="18" name="直接连接符 17"/>
          <p:cNvCxnSpPr/>
          <p:nvPr/>
        </p:nvCxnSpPr>
        <p:spPr>
          <a:xfrm>
            <a:off x="9686290" y="5181600"/>
            <a:ext cx="304800" cy="9906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9" name="文本框 18"/>
          <p:cNvSpPr txBox="1"/>
          <p:nvPr/>
        </p:nvSpPr>
        <p:spPr>
          <a:xfrm>
            <a:off x="9560560" y="3533775"/>
            <a:ext cx="1303655" cy="82994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/>
              <a:t>跳出当前方法</a:t>
            </a:r>
            <a:endParaRPr lang="zh-CN" altLang="en-US" sz="2400"/>
          </a:p>
        </p:txBody>
      </p:sp>
      <p:cxnSp>
        <p:nvCxnSpPr>
          <p:cNvPr id="20" name="直接连接符 19"/>
          <p:cNvCxnSpPr/>
          <p:nvPr/>
        </p:nvCxnSpPr>
        <p:spPr>
          <a:xfrm>
            <a:off x="10219690" y="4343400"/>
            <a:ext cx="152400" cy="533400"/>
          </a:xfrm>
          <a:prstGeom prst="line">
            <a:avLst/>
          </a:prstGeom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pic>
        <p:nvPicPr>
          <p:cNvPr id="22" name="音频 2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888"/>
    </mc:Choice>
    <mc:Fallback>
      <p:transition spd="slow" advTm="77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504950" y="551815"/>
            <a:ext cx="7165340" cy="589280"/>
          </a:xfrm>
        </p:spPr>
        <p:txBody>
          <a:bodyPr wrap="square"/>
          <a:lstStyle/>
          <a:p>
            <a:r>
              <a:rPr lang="en-US" altLang="zh-CN" dirty="0"/>
              <a:t>Visual Studio</a:t>
            </a:r>
            <a:r>
              <a:rPr lang="zh-CN" altLang="en-US" dirty="0"/>
              <a:t>执行和调试程序</a:t>
            </a:r>
            <a:endParaRPr lang="zh-CN" altLang="en-US" dirty="0"/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04950" y="1275715"/>
            <a:ext cx="8281670" cy="5535295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2623820" y="5798185"/>
            <a:ext cx="1952625" cy="4603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/>
              <a:t>查看变量值</a:t>
            </a:r>
            <a:endParaRPr lang="zh-CN" altLang="en-US" sz="2400"/>
          </a:p>
        </p:txBody>
      </p:sp>
      <p:sp>
        <p:nvSpPr>
          <p:cNvPr id="25" name="文本框 24"/>
          <p:cNvSpPr txBox="1"/>
          <p:nvPr/>
        </p:nvSpPr>
        <p:spPr>
          <a:xfrm>
            <a:off x="6802120" y="5798185"/>
            <a:ext cx="1868170" cy="4603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/>
              <a:t>查看调用栈</a:t>
            </a:r>
            <a:endParaRPr lang="zh-CN" altLang="en-US" sz="240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151"/>
    </mc:Choice>
    <mc:Fallback>
      <p:transition spd="slow" advTm="361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504950" y="551815"/>
            <a:ext cx="7165340" cy="589280"/>
          </a:xfrm>
        </p:spPr>
        <p:txBody>
          <a:bodyPr wrap="square"/>
          <a:lstStyle/>
          <a:p>
            <a:r>
              <a:rPr lang="zh-CN" altLang="en-US" dirty="0"/>
              <a:t>使用哪个工具？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1003300" y="1453515"/>
            <a:ext cx="10186035" cy="3315335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en-US" altLang="zh-CN" sz="2800" spc="-5" dirty="0">
                <a:latin typeface="微软雅黑" panose="020B0503020204020204" charset="-122"/>
                <a:cs typeface="微软雅黑" panose="020B0503020204020204" charset="-122"/>
              </a:rPr>
              <a:t>Visual Studio</a:t>
            </a:r>
            <a:endParaRPr lang="en-US" altLang="zh-CN" sz="2800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2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微软雅黑" panose="020B0503020204020204" charset="-122"/>
                <a:cs typeface="微软雅黑" panose="020B0503020204020204" charset="-122"/>
              </a:rPr>
              <a:t>编写</a:t>
            </a:r>
            <a:r>
              <a:rPr lang="en-US" altLang="zh-CN" sz="2800" spc="-5" dirty="0">
                <a:latin typeface="微软雅黑" panose="020B0503020204020204" charset="-122"/>
                <a:cs typeface="微软雅黑" panose="020B0503020204020204" charset="-122"/>
              </a:rPr>
              <a:t>Windows</a:t>
            </a:r>
            <a:r>
              <a:rPr lang="zh-CN" altLang="en-US" sz="2800" spc="-5" dirty="0">
                <a:latin typeface="微软雅黑" panose="020B0503020204020204" charset="-122"/>
                <a:cs typeface="微软雅黑" panose="020B0503020204020204" charset="-122"/>
              </a:rPr>
              <a:t>桌面应用</a:t>
            </a:r>
            <a:endParaRPr lang="zh-CN" altLang="en-US" sz="2800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indent="-4572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en-US" altLang="zh-CN" sz="2800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Visual Studio Code</a:t>
            </a:r>
            <a:endParaRPr lang="en-US" altLang="zh-CN" sz="2800" spc="-5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927100" lvl="1" indent="-4572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altLang="en-US" sz="2800" spc="200" dirty="0" err="1">
                <a:latin typeface="Cambria" panose="02040503050406030204"/>
                <a:cs typeface="Cambria" panose="02040503050406030204"/>
              </a:rPr>
              <a:t>编写跨平台的</a:t>
            </a:r>
            <a:r>
              <a:rPr lang="en-US" altLang="zh-CN" sz="2800" spc="200" dirty="0" err="1">
                <a:latin typeface="Cambria" panose="02040503050406030204"/>
                <a:cs typeface="Cambria" panose="02040503050406030204"/>
              </a:rPr>
              <a:t>Web</a:t>
            </a:r>
            <a:r>
              <a:rPr lang="zh-CN" altLang="en-US" sz="2800" spc="200" dirty="0" err="1">
                <a:latin typeface="Cambria" panose="02040503050406030204"/>
                <a:cs typeface="Cambria" panose="02040503050406030204"/>
              </a:rPr>
              <a:t>应用（</a:t>
            </a:r>
            <a:r>
              <a:rPr lang="en-US" altLang="zh-CN" sz="2800" spc="200" dirty="0" err="1">
                <a:latin typeface="Cambria" panose="02040503050406030204"/>
                <a:cs typeface="Cambria" panose="02040503050406030204"/>
              </a:rPr>
              <a:t>.Net core</a:t>
            </a:r>
            <a:r>
              <a:rPr lang="zh-CN" altLang="en-US" sz="2800" spc="200" dirty="0" err="1">
                <a:latin typeface="Cambria" panose="02040503050406030204"/>
                <a:cs typeface="Cambria" panose="02040503050406030204"/>
              </a:rPr>
              <a:t>应用）</a:t>
            </a:r>
            <a:endParaRPr lang="zh-CN" altLang="en-US" sz="2800" spc="200" dirty="0" err="1">
              <a:latin typeface="Cambria" panose="02040503050406030204"/>
              <a:cs typeface="Cambria" panose="02040503050406030204"/>
            </a:endParaRPr>
          </a:p>
          <a:p>
            <a:pPr marL="927100" lvl="1" indent="-4572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439"/>
    </mc:Choice>
    <mc:Fallback>
      <p:transition spd="slow" advTm="504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"/>
          <p:cNvSpPr txBox="1"/>
          <p:nvPr/>
        </p:nvSpPr>
        <p:spPr>
          <a:xfrm>
            <a:off x="2061845" y="3276600"/>
            <a:ext cx="7769225" cy="7556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zh-CN" dirty="0"/>
              <a:t>4</a:t>
            </a:r>
            <a:r>
              <a:rPr lang="zh-CN" altLang="en-US" dirty="0"/>
              <a:t>、 </a:t>
            </a:r>
            <a:r>
              <a:rPr lang="en-US" altLang="zh-CN" dirty="0"/>
              <a:t>C#</a:t>
            </a:r>
            <a:r>
              <a:rPr lang="zh-CN" altLang="en-US" dirty="0"/>
              <a:t>程序示例</a:t>
            </a:r>
            <a:endParaRPr lang="zh-CN" altLang="en-US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2"/>
    </mc:Choice>
    <mc:Fallback>
      <p:transition spd="slow" advTm="48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71600" y="509905"/>
            <a:ext cx="10137140" cy="589280"/>
          </a:xfrm>
        </p:spPr>
        <p:txBody>
          <a:bodyPr wrap="square"/>
          <a:lstStyle/>
          <a:p>
            <a:r>
              <a:rPr lang="zh-CN" altLang="en-US" dirty="0"/>
              <a:t>应用类型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40150" y="178435"/>
            <a:ext cx="8187690" cy="50857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68985" y="4060190"/>
            <a:ext cx="10739120" cy="1938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en-US" altLang="zh-CN" sz="2400" b="1"/>
              <a:t>Windows</a:t>
            </a:r>
            <a:r>
              <a:rPr lang="zh-CN" altLang="en-US" sz="2400" b="1"/>
              <a:t>窗体应用：</a:t>
            </a:r>
            <a:r>
              <a:rPr lang="en-US" altLang="zh-CN" sz="2400"/>
              <a:t>windows</a:t>
            </a:r>
            <a:r>
              <a:rPr lang="zh-CN" altLang="en-US" sz="2400"/>
              <a:t>的桌面应用 </a:t>
            </a:r>
            <a:endParaRPr lang="zh-CN" altLang="en-US" sz="2400"/>
          </a:p>
          <a:p>
            <a:r>
              <a:rPr lang="en-US" altLang="zh-CN" sz="2400" b="1"/>
              <a:t>WPF</a:t>
            </a:r>
            <a:r>
              <a:rPr lang="zh-CN" altLang="en-US" sz="2400" b="1"/>
              <a:t>应用：</a:t>
            </a:r>
            <a:r>
              <a:rPr lang="en-US" altLang="zh-CN" sz="2400"/>
              <a:t>windows</a:t>
            </a:r>
            <a:r>
              <a:rPr lang="zh-CN" altLang="en-US" sz="2400"/>
              <a:t>的新一代桌面应用</a:t>
            </a:r>
            <a:endParaRPr lang="zh-CN" altLang="en-US" sz="2400"/>
          </a:p>
          <a:p>
            <a:r>
              <a:rPr lang="zh-CN" altLang="en-US" sz="2400" b="1"/>
              <a:t>控制台应用：</a:t>
            </a:r>
            <a:r>
              <a:rPr lang="zh-CN" altLang="en-US" sz="2400"/>
              <a:t>通过命令行进行操作的应用。</a:t>
            </a:r>
            <a:r>
              <a:rPr lang="en-US" altLang="zh-CN" sz="2400"/>
              <a:t>.Net Core</a:t>
            </a:r>
            <a:r>
              <a:rPr lang="zh-CN" altLang="en-US" sz="2400"/>
              <a:t>可以跨平台。</a:t>
            </a:r>
            <a:endParaRPr lang="zh-CN" altLang="en-US" sz="2400"/>
          </a:p>
          <a:p>
            <a:r>
              <a:rPr lang="zh-CN" altLang="en-US" sz="2400" b="1"/>
              <a:t>类库：</a:t>
            </a:r>
            <a:r>
              <a:rPr lang="zh-CN" altLang="en-US" sz="2400"/>
              <a:t>生成</a:t>
            </a:r>
            <a:r>
              <a:rPr lang="en-US" altLang="zh-CN" sz="2400"/>
              <a:t>DLL</a:t>
            </a:r>
            <a:r>
              <a:rPr lang="zh-CN" altLang="en-US" sz="2400"/>
              <a:t>文件，供其他程序使用。</a:t>
            </a:r>
            <a:endParaRPr lang="zh-CN" altLang="en-US" sz="2400"/>
          </a:p>
          <a:p>
            <a:r>
              <a:rPr lang="en-US" altLang="zh-CN" sz="2400" b="1"/>
              <a:t>ASP.NET Web</a:t>
            </a:r>
            <a:r>
              <a:rPr lang="zh-CN" altLang="en-US" sz="2400" b="1"/>
              <a:t>应用：</a:t>
            </a:r>
            <a:r>
              <a:rPr lang="zh-CN" altLang="en-US" sz="2400"/>
              <a:t>通过浏览器进行使用的应用。</a:t>
            </a:r>
            <a:r>
              <a:rPr lang="en-US" altLang="zh-CN" sz="2400"/>
              <a:t>ASP.NET Core</a:t>
            </a:r>
            <a:r>
              <a:rPr lang="zh-CN" altLang="en-US" sz="2400"/>
              <a:t>可以跨平台。</a:t>
            </a:r>
            <a:endParaRPr lang="zh-CN" altLang="en-US" sz="2400"/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113"/>
    </mc:Choice>
    <mc:Fallback>
      <p:transition spd="slow" advTm="10211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71600" y="509905"/>
            <a:ext cx="10137140" cy="589280"/>
          </a:xfrm>
        </p:spPr>
        <p:txBody>
          <a:bodyPr wrap="square"/>
          <a:lstStyle/>
          <a:p>
            <a:r>
              <a:rPr lang="en-US" altLang="zh-CN" dirty="0"/>
              <a:t>VS</a:t>
            </a:r>
            <a:r>
              <a:rPr lang="zh-CN" altLang="en-US" dirty="0"/>
              <a:t>的</a:t>
            </a:r>
            <a:r>
              <a:rPr lang="en-US" altLang="zh-CN" dirty="0"/>
              <a:t>C#</a:t>
            </a:r>
            <a:r>
              <a:rPr lang="zh-CN" altLang="en-US" dirty="0"/>
              <a:t>项目文件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536575" y="1313180"/>
            <a:ext cx="7508240" cy="5228590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sz="2400" b="1" spc="-5" dirty="0">
                <a:latin typeface="微软雅黑" panose="020B0503020204020204" charset="-122"/>
                <a:cs typeface="微软雅黑" panose="020B0503020204020204" charset="-122"/>
              </a:rPr>
              <a:t>解决方案（</a:t>
            </a:r>
            <a:r>
              <a:rPr lang="en-US" altLang="zh-CN" sz="2400" b="1" spc="-5" dirty="0">
                <a:latin typeface="微软雅黑" panose="020B0503020204020204" charset="-122"/>
                <a:cs typeface="微软雅黑" panose="020B0503020204020204" charset="-122"/>
              </a:rPr>
              <a:t>sln</a:t>
            </a:r>
            <a:r>
              <a:rPr lang="zh-CN" altLang="en-US" sz="2400" b="1" spc="-5" dirty="0">
                <a:latin typeface="微软雅黑" panose="020B0503020204020204" charset="-122"/>
                <a:cs typeface="微软雅黑" panose="020B0503020204020204" charset="-122"/>
              </a:rPr>
              <a:t>文件</a:t>
            </a:r>
            <a:r>
              <a:rPr lang="zh-CN" sz="2400" b="1" spc="-5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lang="zh-CN" sz="2400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927100" lvl="1" indent="-4572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一般代表一个完整的应用程序。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469900" indent="-4572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sz="2400" b="1" spc="200" dirty="0" err="1">
                <a:latin typeface="Cambria" panose="02040503050406030204"/>
                <a:cs typeface="Cambria" panose="02040503050406030204"/>
              </a:rPr>
              <a:t>项目（</a:t>
            </a:r>
            <a:r>
              <a:rPr lang="en-US" altLang="zh-CN" sz="2400" b="1" spc="200" dirty="0" err="1">
                <a:latin typeface="Cambria" panose="02040503050406030204"/>
                <a:cs typeface="Cambria" panose="02040503050406030204"/>
              </a:rPr>
              <a:t>csproject</a:t>
            </a:r>
            <a:r>
              <a:rPr lang="zh-CN" altLang="en-US" sz="2400" b="1" spc="200" dirty="0" err="1">
                <a:latin typeface="Cambria" panose="02040503050406030204"/>
                <a:cs typeface="Cambria" panose="02040503050406030204"/>
              </a:rPr>
              <a:t>文件</a:t>
            </a:r>
            <a:r>
              <a:rPr lang="zh-CN" sz="2400" b="1" spc="200" dirty="0" err="1">
                <a:latin typeface="Cambria" panose="02040503050406030204"/>
                <a:cs typeface="Cambria" panose="02040503050406030204"/>
              </a:rPr>
              <a:t>）</a:t>
            </a:r>
            <a:endParaRPr lang="zh-CN" sz="2400" spc="200" dirty="0" err="1">
              <a:latin typeface="Cambria" panose="02040503050406030204"/>
              <a:cs typeface="Cambria" panose="02040503050406030204"/>
            </a:endParaRPr>
          </a:p>
          <a:p>
            <a:pPr marL="927100" lvl="1" indent="-4572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altLang="en-US" sz="2400" spc="200" dirty="0" err="1">
                <a:latin typeface="Cambria" panose="02040503050406030204"/>
                <a:cs typeface="Cambria" panose="02040503050406030204"/>
              </a:rPr>
              <a:t>一般代表一个模块，一个</a:t>
            </a:r>
            <a:r>
              <a:rPr lang="zh-CN" altLang="en-US" sz="2400" spc="200" dirty="0" err="1">
                <a:latin typeface="Cambria" panose="02040503050406030204"/>
                <a:cs typeface="Cambria" panose="02040503050406030204"/>
                <a:sym typeface="+mn-ea"/>
              </a:rPr>
              <a:t>解决方案中包括多个项目</a:t>
            </a:r>
            <a:endParaRPr lang="zh-CN" altLang="en-US" sz="2400" spc="200" dirty="0" err="1">
              <a:latin typeface="Cambria" panose="02040503050406030204"/>
              <a:cs typeface="Cambria" panose="02040503050406030204"/>
              <a:sym typeface="+mn-ea"/>
            </a:endParaRPr>
          </a:p>
          <a:p>
            <a:pPr marL="469900" lvl="0" indent="-4572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en-US" altLang="zh-CN" sz="2400" b="1" spc="200" dirty="0" err="1">
                <a:latin typeface="Cambria" panose="02040503050406030204"/>
                <a:cs typeface="Cambria" panose="02040503050406030204"/>
                <a:sym typeface="+mn-ea"/>
              </a:rPr>
              <a:t>C#</a:t>
            </a:r>
            <a:r>
              <a:rPr lang="zh-CN" altLang="en-US" sz="2400" b="1" spc="200" dirty="0" err="1">
                <a:latin typeface="Cambria" panose="02040503050406030204"/>
                <a:cs typeface="Cambria" panose="02040503050406030204"/>
                <a:sym typeface="+mn-ea"/>
              </a:rPr>
              <a:t>程序（</a:t>
            </a:r>
            <a:r>
              <a:rPr lang="en-US" altLang="zh-CN" sz="2400" b="1" spc="200" dirty="0" err="1">
                <a:latin typeface="Cambria" panose="02040503050406030204"/>
                <a:cs typeface="Cambria" panose="02040503050406030204"/>
                <a:sym typeface="+mn-ea"/>
              </a:rPr>
              <a:t>cs</a:t>
            </a:r>
            <a:r>
              <a:rPr lang="zh-CN" altLang="en-US" sz="2400" b="1" spc="200" dirty="0" err="1">
                <a:latin typeface="Cambria" panose="02040503050406030204"/>
                <a:cs typeface="Cambria" panose="02040503050406030204"/>
                <a:sym typeface="+mn-ea"/>
              </a:rPr>
              <a:t>文件）</a:t>
            </a:r>
            <a:endParaRPr lang="zh-CN" altLang="en-US" sz="2400" b="1" spc="200" dirty="0" err="1">
              <a:latin typeface="Cambria" panose="02040503050406030204"/>
              <a:cs typeface="Cambria" panose="02040503050406030204"/>
            </a:endParaRPr>
          </a:p>
          <a:p>
            <a:pPr marL="927100" lvl="1" indent="-4572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en-US" altLang="zh-CN" sz="2400" spc="200" dirty="0" err="1">
                <a:latin typeface="Cambria" panose="02040503050406030204"/>
                <a:cs typeface="Cambria" panose="02040503050406030204"/>
                <a:sym typeface="+mn-ea"/>
              </a:rPr>
              <a:t>C#</a:t>
            </a:r>
            <a:r>
              <a:rPr lang="zh-CN" altLang="en-US" sz="2400" spc="200" dirty="0" err="1">
                <a:latin typeface="Cambria" panose="02040503050406030204"/>
                <a:cs typeface="Cambria" panose="02040503050406030204"/>
                <a:sym typeface="+mn-ea"/>
              </a:rPr>
              <a:t>的源代码</a:t>
            </a:r>
            <a:endParaRPr lang="zh-CN" altLang="en-US" sz="2400" b="1" spc="200" dirty="0" err="1">
              <a:latin typeface="Cambria" panose="02040503050406030204"/>
              <a:cs typeface="Cambria" panose="02040503050406030204"/>
              <a:sym typeface="+mn-ea"/>
            </a:endParaRPr>
          </a:p>
          <a:p>
            <a:pPr marL="469900" lvl="0" indent="-4572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altLang="en-US" sz="2400" b="1" spc="200" dirty="0" err="1">
                <a:latin typeface="Cambria" panose="02040503050406030204"/>
                <a:cs typeface="Cambria" panose="02040503050406030204"/>
                <a:sym typeface="+mn-ea"/>
              </a:rPr>
              <a:t>程序集（</a:t>
            </a:r>
            <a:r>
              <a:rPr lang="en-US" altLang="zh-CN" sz="2400" b="1" spc="200" dirty="0" err="1">
                <a:latin typeface="Cambria" panose="02040503050406030204"/>
                <a:cs typeface="Cambria" panose="02040503050406030204"/>
                <a:sym typeface="+mn-ea"/>
              </a:rPr>
              <a:t>dll\exe</a:t>
            </a:r>
            <a:r>
              <a:rPr lang="zh-CN" altLang="en-US" sz="2400" b="1" spc="200" dirty="0" err="1">
                <a:latin typeface="Cambria" panose="02040503050406030204"/>
                <a:cs typeface="Cambria" panose="02040503050406030204"/>
                <a:sym typeface="+mn-ea"/>
              </a:rPr>
              <a:t>文件）</a:t>
            </a:r>
            <a:endParaRPr lang="zh-CN" altLang="en-US" sz="2400" b="1" spc="200" dirty="0" err="1">
              <a:latin typeface="Cambria" panose="02040503050406030204"/>
              <a:cs typeface="Cambria" panose="02040503050406030204"/>
              <a:sym typeface="+mn-ea"/>
            </a:endParaRPr>
          </a:p>
          <a:p>
            <a:pPr marL="927100" lvl="1" indent="-4572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altLang="en-US" sz="2400" spc="200" dirty="0" err="1">
                <a:latin typeface="Cambria" panose="02040503050406030204"/>
                <a:cs typeface="Cambria" panose="02040503050406030204"/>
                <a:sym typeface="+mn-ea"/>
              </a:rPr>
              <a:t>项目编译后的中间程序</a:t>
            </a:r>
            <a:endParaRPr lang="zh-CN" altLang="en-US" sz="2400" spc="200" dirty="0" err="1">
              <a:latin typeface="Cambria" panose="02040503050406030204"/>
              <a:cs typeface="Cambria" panose="02040503050406030204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57540" y="1099185"/>
            <a:ext cx="3695700" cy="4953000"/>
          </a:xfrm>
          <a:prstGeom prst="rect">
            <a:avLst/>
          </a:prstGeom>
        </p:spPr>
      </p:pic>
      <p:sp>
        <p:nvSpPr>
          <p:cNvPr id="5" name="矩形标注 4"/>
          <p:cNvSpPr/>
          <p:nvPr/>
        </p:nvSpPr>
        <p:spPr>
          <a:xfrm>
            <a:off x="6544945" y="1313180"/>
            <a:ext cx="1379855" cy="381000"/>
          </a:xfrm>
          <a:prstGeom prst="wedgeRectCallout">
            <a:avLst>
              <a:gd name="adj1" fmla="val 116439"/>
              <a:gd name="adj2" fmla="val 135833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解决方案</a:t>
            </a:r>
            <a:endParaRPr lang="zh-CN" altLang="en-US"/>
          </a:p>
        </p:txBody>
      </p:sp>
      <p:sp>
        <p:nvSpPr>
          <p:cNvPr id="6" name="矩形标注 5"/>
          <p:cNvSpPr/>
          <p:nvPr/>
        </p:nvSpPr>
        <p:spPr>
          <a:xfrm>
            <a:off x="6545580" y="2195830"/>
            <a:ext cx="1499235" cy="381000"/>
          </a:xfrm>
          <a:prstGeom prst="wedgeRectCallout">
            <a:avLst>
              <a:gd name="adj1" fmla="val 100943"/>
              <a:gd name="adj2" fmla="val 6500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项目</a:t>
            </a:r>
            <a:endParaRPr lang="zh-CN" altLang="en-US"/>
          </a:p>
        </p:txBody>
      </p:sp>
      <p:sp>
        <p:nvSpPr>
          <p:cNvPr id="9" name="矩形标注 8"/>
          <p:cNvSpPr/>
          <p:nvPr/>
        </p:nvSpPr>
        <p:spPr>
          <a:xfrm>
            <a:off x="10456545" y="2195830"/>
            <a:ext cx="1856105" cy="381000"/>
          </a:xfrm>
          <a:prstGeom prst="wedgeRectCallout">
            <a:avLst>
              <a:gd name="adj1" fmla="val -59510"/>
              <a:gd name="adj2" fmla="val 127166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程序集编译参数</a:t>
            </a:r>
            <a:endParaRPr lang="zh-CN" altLang="en-US"/>
          </a:p>
        </p:txBody>
      </p:sp>
      <p:sp>
        <p:nvSpPr>
          <p:cNvPr id="10" name="矩形标注 9"/>
          <p:cNvSpPr/>
          <p:nvPr/>
        </p:nvSpPr>
        <p:spPr>
          <a:xfrm>
            <a:off x="6544945" y="3736975"/>
            <a:ext cx="2231390" cy="381000"/>
          </a:xfrm>
          <a:prstGeom prst="wedgeRectCallout">
            <a:avLst>
              <a:gd name="adj1" fmla="val 62635"/>
              <a:gd name="adj2" fmla="val -222333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项目所依赖的类库</a:t>
            </a:r>
            <a:endParaRPr lang="zh-CN" altLang="en-US"/>
          </a:p>
        </p:txBody>
      </p:sp>
      <p:sp>
        <p:nvSpPr>
          <p:cNvPr id="11" name="矩形标注 10"/>
          <p:cNvSpPr/>
          <p:nvPr/>
        </p:nvSpPr>
        <p:spPr>
          <a:xfrm>
            <a:off x="6544945" y="6426835"/>
            <a:ext cx="2231390" cy="381000"/>
          </a:xfrm>
          <a:prstGeom prst="wedgeRectCallout">
            <a:avLst>
              <a:gd name="adj1" fmla="val 62635"/>
              <a:gd name="adj2" fmla="val -222333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源代码</a:t>
            </a:r>
            <a:endParaRPr lang="zh-CN" altLang="en-US"/>
          </a:p>
        </p:txBody>
      </p:sp>
      <p:sp>
        <p:nvSpPr>
          <p:cNvPr id="12" name="矩形标注 11"/>
          <p:cNvSpPr/>
          <p:nvPr/>
        </p:nvSpPr>
        <p:spPr>
          <a:xfrm>
            <a:off x="6544310" y="5174615"/>
            <a:ext cx="1877695" cy="381000"/>
          </a:xfrm>
          <a:prstGeom prst="wedgeRectCallout">
            <a:avLst>
              <a:gd name="adj1" fmla="val 81787"/>
              <a:gd name="adj2" fmla="val 40833"/>
            </a:avLst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/>
              <a:t>程序的配置文件</a:t>
            </a:r>
            <a:endParaRPr lang="zh-CN" altLang="en-US"/>
          </a:p>
        </p:txBody>
      </p:sp>
      <p:pic>
        <p:nvPicPr>
          <p:cNvPr id="13" name="音频 1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220"/>
    </mc:Choice>
    <mc:Fallback>
      <p:transition spd="slow" advTm="1442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98905" y="471805"/>
            <a:ext cx="6898005" cy="589280"/>
          </a:xfrm>
        </p:spPr>
        <p:txBody>
          <a:bodyPr wrap="square"/>
          <a:lstStyle/>
          <a:p>
            <a:r>
              <a:rPr lang="en-US" altLang="zh-CN" dirty="0"/>
              <a:t>C#</a:t>
            </a:r>
            <a:r>
              <a:rPr lang="zh-CN" altLang="en-US" dirty="0"/>
              <a:t>程序示例</a:t>
            </a:r>
            <a:endParaRPr lang="zh-CN" altLang="en-US" dirty="0"/>
          </a:p>
        </p:txBody>
      </p:sp>
      <p:pic>
        <p:nvPicPr>
          <p:cNvPr id="6" name="图片 5" descr="屏幕快照 2018-09-04 下午6.38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045" y="1346200"/>
            <a:ext cx="8170545" cy="5196205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574"/>
    </mc:Choice>
    <mc:Fallback>
      <p:transition spd="slow" advTm="845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>
              <a:lnSpc>
                <a:spcPct val="150000"/>
              </a:lnSpc>
            </a:p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95400" y="292560"/>
            <a:ext cx="4727103" cy="877163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ts val="0"/>
              </a:spcBef>
            </a:pPr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944245" y="1837690"/>
            <a:ext cx="3529330" cy="456057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935" algn="l"/>
              </a:tabLst>
            </a:pPr>
            <a:r>
              <a:rPr sz="2400" spc="185" dirty="0">
                <a:latin typeface="Cambria" panose="02040503050406030204"/>
                <a:cs typeface="Cambria" panose="02040503050406030204"/>
              </a:rPr>
              <a:t>C#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基本语法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935" algn="l"/>
              </a:tabLst>
            </a:pP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面向对象</a:t>
            </a:r>
            <a:endParaRPr lang="zh-CN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lvl="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935" algn="l"/>
              </a:tabLst>
            </a:pP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高级语言特征</a:t>
            </a:r>
            <a:endParaRPr lang="zh-CN" altLang="en-US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812800" lvl="1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935" algn="l"/>
              </a:tabLst>
            </a:pP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属性、委托、事件</a:t>
            </a:r>
            <a:endParaRPr lang="zh-CN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812800" lvl="1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935" algn="l"/>
              </a:tabLst>
            </a:pPr>
            <a:r>
              <a:rPr lang="en-US" sz="2400" spc="185" dirty="0">
                <a:latin typeface="Cambria" panose="02040503050406030204"/>
                <a:cs typeface="Cambria" panose="02040503050406030204"/>
                <a:sym typeface="+mn-ea"/>
              </a:rPr>
              <a:t>Lambda</a:t>
            </a:r>
            <a:r>
              <a:rPr lang="zh-CN" altLang="en-US" sz="2400" spc="185" dirty="0">
                <a:latin typeface="Cambria" panose="02040503050406030204"/>
                <a:cs typeface="Cambria" panose="02040503050406030204"/>
                <a:sym typeface="+mn-ea"/>
              </a:rPr>
              <a:t>表达式</a:t>
            </a:r>
            <a:endParaRPr lang="zh-CN" altLang="en-US" sz="2400" spc="185" dirty="0">
              <a:latin typeface="Cambria" panose="02040503050406030204"/>
              <a:cs typeface="Cambria" panose="02040503050406030204"/>
              <a:sym typeface="+mn-ea"/>
            </a:endParaRPr>
          </a:p>
          <a:p>
            <a:pPr marL="812800" lvl="1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935" algn="l"/>
              </a:tabLst>
            </a:pPr>
            <a:r>
              <a:rPr lang="en-US" altLang="zh-CN" sz="2400" spc="185" dirty="0">
                <a:latin typeface="Cambria" panose="02040503050406030204"/>
                <a:cs typeface="Cambria" panose="02040503050406030204"/>
                <a:sym typeface="+mn-ea"/>
              </a:rPr>
              <a:t>LINQ</a:t>
            </a:r>
            <a:r>
              <a:rPr lang="zh-CN" altLang="en-US" sz="2400" spc="185" dirty="0">
                <a:latin typeface="Cambria" panose="02040503050406030204"/>
                <a:cs typeface="Cambria" panose="02040503050406030204"/>
                <a:sym typeface="+mn-ea"/>
              </a:rPr>
              <a:t>语言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935" algn="l"/>
              </a:tabLst>
            </a:pPr>
            <a:r>
              <a:rPr lang="zh-CN" altLang="en-US" sz="2400" spc="185" dirty="0">
                <a:latin typeface="Cambria" panose="02040503050406030204"/>
                <a:cs typeface="Cambria" panose="02040503050406030204"/>
              </a:rPr>
              <a:t>并发与并行编程</a:t>
            </a:r>
            <a:endParaRPr lang="zh-CN" altLang="en-US" sz="2400" spc="185" dirty="0">
              <a:latin typeface="Cambria" panose="02040503050406030204"/>
              <a:cs typeface="Cambria" panose="02040503050406030204"/>
            </a:endParaRPr>
          </a:p>
          <a:p>
            <a:pPr marL="355600" lvl="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935" algn="l"/>
              </a:tabLst>
            </a:pP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297940"/>
            <a:ext cx="7263130" cy="65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241300" indent="-2286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90204"/>
              <a:buChar char="•"/>
              <a:tabLst>
                <a:tab pos="241300" algn="l"/>
                <a:tab pos="5601335" algn="l"/>
              </a:tabLst>
            </a:pPr>
            <a:r>
              <a:rPr lang="zh-CN" altLang="en-US" sz="2800" spc="-5" dirty="0">
                <a:latin typeface="微软雅黑" panose="020B0503020204020204" charset="-122"/>
                <a:cs typeface="微软雅黑" panose="020B0503020204020204" charset="-122"/>
              </a:rPr>
              <a:t>语</a:t>
            </a:r>
            <a:r>
              <a:rPr sz="2800" spc="-5" dirty="0" err="1">
                <a:latin typeface="微软雅黑" panose="020B0503020204020204" charset="-122"/>
                <a:cs typeface="微软雅黑" panose="020B0503020204020204" charset="-122"/>
              </a:rPr>
              <a:t>言部分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384040" y="1809115"/>
            <a:ext cx="4037330" cy="3452495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数值、文本信息处理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图形用户界面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文件与</a:t>
            </a:r>
            <a:r>
              <a:rPr sz="2400" spc="185" dirty="0">
                <a:latin typeface="Cambria" panose="02040503050406030204"/>
                <a:cs typeface="Cambria" panose="02040503050406030204"/>
              </a:rPr>
              <a:t>IO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处理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300" algn="l"/>
              </a:tabLst>
            </a:pP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网络信息获取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300" algn="l"/>
              </a:tabLst>
            </a:pP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数据库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访问（包括</a:t>
            </a:r>
            <a:r>
              <a:rPr lang="en-US" altLang="zh-CN" sz="2400" dirty="0">
                <a:latin typeface="微软雅黑" panose="020B0503020204020204" charset="-122"/>
                <a:cs typeface="微软雅黑" panose="020B0503020204020204" charset="-122"/>
              </a:rPr>
              <a:t>EF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框架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）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300" algn="l"/>
              </a:tabLst>
            </a:pPr>
            <a:r>
              <a:rPr lang="en-US" sz="2400" dirty="0">
                <a:latin typeface="微软雅黑" panose="020B0503020204020204" charset="-122"/>
                <a:cs typeface="微软雅黑" panose="020B0503020204020204" charset="-122"/>
              </a:rPr>
              <a:t>Web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应用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开发基础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3" name="object 9"/>
          <p:cNvSpPr txBox="1"/>
          <p:nvPr/>
        </p:nvSpPr>
        <p:spPr>
          <a:xfrm>
            <a:off x="3965575" y="1341755"/>
            <a:ext cx="4321810" cy="65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90204"/>
              <a:buNone/>
              <a:tabLst>
                <a:tab pos="241300" algn="l"/>
                <a:tab pos="5601335" algn="l"/>
              </a:tabLst>
            </a:pPr>
            <a:r>
              <a:rPr sz="2800" spc="-5" dirty="0">
                <a:solidFill>
                  <a:schemeClr val="accent1">
                    <a:lumMod val="75000"/>
                  </a:schemeClr>
                </a:solidFill>
                <a:latin typeface="Arial" panose="020B0604020202090204"/>
                <a:cs typeface="Arial" panose="020B0604020202090204"/>
              </a:rPr>
              <a:t>•</a:t>
            </a:r>
            <a:r>
              <a:rPr sz="2800" spc="-45" dirty="0">
                <a:solidFill>
                  <a:schemeClr val="accent1">
                    <a:lumMod val="75000"/>
                  </a:schemeClr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应用部分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" name="object 9"/>
          <p:cNvSpPr txBox="1"/>
          <p:nvPr/>
        </p:nvSpPr>
        <p:spPr>
          <a:xfrm>
            <a:off x="8192770" y="1265555"/>
            <a:ext cx="2988310" cy="6578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Arial" panose="020B0604020202090204"/>
              <a:buNone/>
              <a:tabLst>
                <a:tab pos="241300" algn="l"/>
                <a:tab pos="5601335" algn="l"/>
              </a:tabLst>
            </a:pPr>
            <a:r>
              <a:rPr sz="2800" spc="-5" dirty="0">
                <a:solidFill>
                  <a:schemeClr val="accent1">
                    <a:lumMod val="75000"/>
                  </a:schemeClr>
                </a:solidFill>
                <a:latin typeface="Arial" panose="020B0604020202090204"/>
                <a:cs typeface="Arial" panose="020B0604020202090204"/>
              </a:rPr>
              <a:t>•</a:t>
            </a:r>
            <a:r>
              <a:rPr sz="2800" spc="-45" dirty="0">
                <a:solidFill>
                  <a:schemeClr val="accent1">
                    <a:lumMod val="75000"/>
                  </a:schemeClr>
                </a:solidFill>
                <a:latin typeface="Arial" panose="020B0604020202090204"/>
                <a:cs typeface="Arial" panose="020B0604020202090204"/>
              </a:rPr>
              <a:t> </a:t>
            </a:r>
            <a:r>
              <a:rPr lang="zh-CN" sz="2800" spc="-5" dirty="0">
                <a:latin typeface="微软雅黑" panose="020B0503020204020204" charset="-122"/>
                <a:cs typeface="微软雅黑" panose="020B0503020204020204" charset="-122"/>
              </a:rPr>
              <a:t>实践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部分</a:t>
            </a:r>
            <a:endParaRPr sz="28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" name="object 10"/>
          <p:cNvSpPr txBox="1"/>
          <p:nvPr/>
        </p:nvSpPr>
        <p:spPr>
          <a:xfrm>
            <a:off x="8524240" y="1809115"/>
            <a:ext cx="3567430" cy="4006850"/>
          </a:xfrm>
          <a:prstGeom prst="rect">
            <a:avLst/>
          </a:prstGeom>
        </p:spPr>
        <p:txBody>
          <a:bodyPr vert="horz" wrap="square" lIns="0" tIns="129539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300" algn="l"/>
              </a:tabLst>
            </a:pP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代码库管理</a:t>
            </a:r>
            <a:endParaRPr lang="zh-CN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300" algn="l"/>
              </a:tabLst>
            </a:pP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软件质量控制</a:t>
            </a:r>
            <a:endParaRPr lang="zh-CN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300" algn="l"/>
              </a:tabLst>
            </a:pP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需求分析与软件设计</a:t>
            </a:r>
            <a:endParaRPr lang="zh-CN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300" algn="l"/>
              </a:tabLst>
            </a:pP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团队合作开发</a:t>
            </a:r>
            <a:endParaRPr lang="zh-CN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241300" algn="l"/>
              </a:tabLst>
            </a:pP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None/>
              <a:tabLst>
                <a:tab pos="241300" algn="l"/>
              </a:tabLst>
            </a:pP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2700" indent="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None/>
              <a:tabLst>
                <a:tab pos="241300" algn="l"/>
              </a:tabLst>
            </a:pP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12" name="音频 11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228"/>
    </mc:Choice>
    <mc:Fallback>
      <p:transition spd="slow" advTm="100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98905" y="471805"/>
            <a:ext cx="6898005" cy="589280"/>
          </a:xfrm>
        </p:spPr>
        <p:txBody>
          <a:bodyPr wrap="square"/>
          <a:lstStyle/>
          <a:p>
            <a:r>
              <a:rPr lang="en-US" altLang="zh-CN" dirty="0"/>
              <a:t>C#</a:t>
            </a:r>
            <a:r>
              <a:rPr lang="zh-CN" altLang="en-US" dirty="0"/>
              <a:t>程序示例</a:t>
            </a:r>
            <a:endParaRPr lang="zh-CN" altLang="en-US" dirty="0"/>
          </a:p>
        </p:txBody>
      </p:sp>
      <p:pic>
        <p:nvPicPr>
          <p:cNvPr id="6" name="图片 5" descr="屏幕快照 2018-09-04 下午6.38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045" y="1346200"/>
            <a:ext cx="8170545" cy="51962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80660" y="2573020"/>
            <a:ext cx="3230880" cy="4603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CN" altLang="en-US" sz="2400"/>
              <a:t>这部分代码的命名空间</a:t>
            </a:r>
            <a:endParaRPr lang="zh-CN" altLang="en-US" sz="2400"/>
          </a:p>
        </p:txBody>
      </p:sp>
      <p:sp>
        <p:nvSpPr>
          <p:cNvPr id="4" name="文本框 3"/>
          <p:cNvSpPr txBox="1"/>
          <p:nvPr/>
        </p:nvSpPr>
        <p:spPr>
          <a:xfrm>
            <a:off x="4911090" y="1800860"/>
            <a:ext cx="27514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 dirty="0"/>
              <a:t>使用的命名空间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5393690" y="3331210"/>
            <a:ext cx="792480" cy="46037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CN" altLang="en-US" sz="2400"/>
              <a:t>类名</a:t>
            </a:r>
            <a:endParaRPr lang="zh-CN" altLang="en-US" sz="2400"/>
          </a:p>
        </p:txBody>
      </p:sp>
      <p:sp>
        <p:nvSpPr>
          <p:cNvPr id="7" name="文本框 6"/>
          <p:cNvSpPr txBox="1"/>
          <p:nvPr/>
        </p:nvSpPr>
        <p:spPr>
          <a:xfrm>
            <a:off x="417195" y="4135755"/>
            <a:ext cx="11209020" cy="193802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 dirty="0"/>
              <a:t>命名空间提供了一种用于组织 C# 程序和库的分层方法，类似于</a:t>
            </a:r>
            <a:r>
              <a:rPr lang="en-US" altLang="zh-CN" sz="2400" dirty="0"/>
              <a:t>Java</a:t>
            </a:r>
            <a:r>
              <a:rPr lang="zh-CN" altLang="en-US" sz="2400" dirty="0"/>
              <a:t>中的包。 </a:t>
            </a:r>
            <a:endParaRPr lang="zh-CN" altLang="en-US" sz="2400" dirty="0"/>
          </a:p>
          <a:p>
            <a:r>
              <a:rPr lang="zh-CN" altLang="en-US" sz="2400" dirty="0"/>
              <a:t>命名空间包含类和其他命名空间。</a:t>
            </a:r>
            <a:endParaRPr lang="zh-CN" altLang="en-US" sz="2400" dirty="0"/>
          </a:p>
          <a:p>
            <a:r>
              <a:rPr lang="zh-CN" altLang="en-US" sz="2400" dirty="0"/>
              <a:t>例如，本程序中的</a:t>
            </a:r>
            <a:r>
              <a:rPr lang="en-US" altLang="zh-CN" sz="2400" dirty="0" err="1"/>
              <a:t>myApp</a:t>
            </a:r>
            <a:r>
              <a:rPr lang="zh-CN" altLang="en-US" sz="2400" dirty="0"/>
              <a:t>命名空间包括一个类</a:t>
            </a:r>
            <a:r>
              <a:rPr lang="en-US" altLang="zh-CN" sz="2400" dirty="0" err="1"/>
              <a:t>myApp.Program</a:t>
            </a:r>
            <a:endParaRPr lang="en-US" altLang="zh-CN" sz="2400" dirty="0"/>
          </a:p>
          <a:p>
            <a:r>
              <a:rPr lang="zh-CN" altLang="en-US" sz="2400" dirty="0"/>
              <a:t>又例如，System 命名空间包含许多类型（如程序中引用的 Console 类）和其他许多命名空间（如 IO 和 Collections）。</a:t>
            </a:r>
            <a:endParaRPr lang="zh-CN" altLang="en-US" sz="2400" dirty="0"/>
          </a:p>
        </p:txBody>
      </p:sp>
      <p:pic>
        <p:nvPicPr>
          <p:cNvPr id="11" name="音频 10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8109"/>
    </mc:Choice>
    <mc:Fallback>
      <p:transition spd="slow" advTm="1881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1671827" y="4750308"/>
            <a:ext cx="8852154" cy="1837182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5346191" y="4895100"/>
            <a:ext cx="1308354" cy="51128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673351" y="3614915"/>
            <a:ext cx="4458462" cy="123673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2967227" y="3758196"/>
            <a:ext cx="1672589" cy="5112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6065520" y="3614915"/>
            <a:ext cx="4458462" cy="123673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399019" y="3758196"/>
            <a:ext cx="1597914" cy="5112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673351" y="1278636"/>
            <a:ext cx="4458462" cy="243611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974848" y="1423428"/>
            <a:ext cx="1657350" cy="51128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3106292" y="1480184"/>
            <a:ext cx="137731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System.Web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1792223" y="6143244"/>
            <a:ext cx="2035302" cy="4747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793748" y="6160008"/>
            <a:ext cx="1543050" cy="45491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792223" y="5843015"/>
            <a:ext cx="2035302" cy="4747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793748" y="5859779"/>
            <a:ext cx="1419606" cy="454913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1792223" y="5542788"/>
            <a:ext cx="2035302" cy="4762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793748" y="5561076"/>
            <a:ext cx="1597914" cy="45491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792223" y="5244084"/>
            <a:ext cx="2035302" cy="4747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1793748" y="5262371"/>
            <a:ext cx="1363218" cy="454913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908810" y="5258003"/>
            <a:ext cx="1351915" cy="1222375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Collections  Co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fi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g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urati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n  Diagnostics  Globalization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3874008" y="6143244"/>
            <a:ext cx="1969769" cy="4747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875532" y="6160008"/>
            <a:ext cx="1308353" cy="45491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874008" y="5843015"/>
            <a:ext cx="1969769" cy="4747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875532" y="5859779"/>
            <a:ext cx="1250441" cy="45491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874008" y="5542788"/>
            <a:ext cx="1969769" cy="47626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875532" y="5561076"/>
            <a:ext cx="598170" cy="454914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874008" y="5244084"/>
            <a:ext cx="1969769" cy="4747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875532" y="5262371"/>
            <a:ext cx="485406" cy="45491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990847" y="5258003"/>
            <a:ext cx="1063625" cy="1222375"/>
          </a:xfrm>
          <a:prstGeom prst="rect">
            <a:avLst/>
          </a:prstGeom>
        </p:spPr>
        <p:txBody>
          <a:bodyPr vert="horz" wrap="square" lIns="0" tIns="673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0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IO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12700" marR="62230">
              <a:lnSpc>
                <a:spcPts val="2350"/>
              </a:lnSpc>
              <a:spcBef>
                <a:spcPts val="155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Net  Reflection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300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Resources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5876544" y="6143244"/>
            <a:ext cx="2035302" cy="4747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5878067" y="6160008"/>
            <a:ext cx="1250441" cy="454914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5876544" y="5843015"/>
            <a:ext cx="2035302" cy="4747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5878067" y="5859779"/>
            <a:ext cx="672845" cy="454913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5876544" y="5542788"/>
            <a:ext cx="2035302" cy="47626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5878067" y="5561076"/>
            <a:ext cx="1779269" cy="454914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5876544" y="5244084"/>
            <a:ext cx="2035302" cy="47473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5878067" y="5262371"/>
            <a:ext cx="1067562" cy="454913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 txBox="1"/>
          <p:nvPr/>
        </p:nvSpPr>
        <p:spPr>
          <a:xfrm>
            <a:off x="5478017" y="4854807"/>
            <a:ext cx="2048510" cy="162560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8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System</a:t>
            </a:r>
            <a:endParaRPr sz="1800">
              <a:latin typeface="Arial" panose="020B0604020202090204"/>
              <a:cs typeface="Arial" panose="020B0604020202090204"/>
            </a:endParaRPr>
          </a:p>
          <a:p>
            <a:pPr marL="528320" marR="5080">
              <a:lnSpc>
                <a:spcPct val="123000"/>
              </a:lnSpc>
              <a:spcBef>
                <a:spcPts val="240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Security  Se</a:t>
            </a:r>
            <a:r>
              <a:rPr sz="1600" b="1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r</a:t>
            </a:r>
            <a:r>
              <a:rPr sz="1600" b="1" spc="-4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iceProcess  </a:t>
            </a:r>
            <a:r>
              <a:rPr sz="1600" b="1" spc="-3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Text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528320">
              <a:lnSpc>
                <a:spcPct val="100000"/>
              </a:lnSpc>
              <a:spcBef>
                <a:spcPts val="450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Threading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1792223" y="4407395"/>
            <a:ext cx="1971294" cy="47473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793748" y="4424171"/>
            <a:ext cx="1148334" cy="454913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792223" y="4108691"/>
            <a:ext cx="1971294" cy="47473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793748" y="4125467"/>
            <a:ext cx="867918" cy="454913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1908810" y="4120794"/>
            <a:ext cx="902335" cy="6235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3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OleDb  Co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m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m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n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3796284" y="4407395"/>
            <a:ext cx="1969769" cy="47473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3797808" y="4424171"/>
            <a:ext cx="1238250" cy="454913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3796284" y="4108691"/>
            <a:ext cx="1969769" cy="47473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3797808" y="4125467"/>
            <a:ext cx="1149858" cy="454913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 txBox="1"/>
          <p:nvPr/>
        </p:nvSpPr>
        <p:spPr>
          <a:xfrm>
            <a:off x="3098419" y="3717902"/>
            <a:ext cx="1807210" cy="1026794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8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System.Data</a:t>
            </a:r>
            <a:endParaRPr sz="1800">
              <a:latin typeface="Arial" panose="020B0604020202090204"/>
              <a:cs typeface="Arial" panose="020B0604020202090204"/>
            </a:endParaRPr>
          </a:p>
          <a:p>
            <a:pPr marL="827405" marR="5080">
              <a:lnSpc>
                <a:spcPct val="123000"/>
              </a:lnSpc>
              <a:spcBef>
                <a:spcPts val="240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SqlClient  SQ</a:t>
            </a:r>
            <a:r>
              <a:rPr sz="1600" b="1" spc="-13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L</a:t>
            </a:r>
            <a:r>
              <a:rPr sz="1600" b="1" spc="-13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</a:t>
            </a:r>
            <a:r>
              <a:rPr sz="1600" b="1" spc="-4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y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pes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184391" y="4407395"/>
            <a:ext cx="1969769" cy="47473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6187440" y="4424171"/>
            <a:ext cx="846582" cy="454913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6184391" y="4108691"/>
            <a:ext cx="1969769" cy="47473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6187440" y="4125467"/>
            <a:ext cx="774954" cy="454913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 txBox="1"/>
          <p:nvPr/>
        </p:nvSpPr>
        <p:spPr>
          <a:xfrm>
            <a:off x="6302502" y="4120794"/>
            <a:ext cx="600710" cy="623570"/>
          </a:xfrm>
          <a:prstGeom prst="rect">
            <a:avLst/>
          </a:prstGeom>
        </p:spPr>
        <p:txBody>
          <a:bodyPr vert="horz" wrap="square" lIns="0" tIns="679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35"/>
              </a:spcBef>
            </a:pPr>
            <a:r>
              <a:rPr sz="1600" b="1" spc="-3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XSLT</a:t>
            </a:r>
            <a:endParaRPr sz="16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430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XPath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7958328" y="5244084"/>
            <a:ext cx="2204466" cy="1224534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7959852" y="5262371"/>
            <a:ext cx="1081277" cy="454913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 txBox="1"/>
          <p:nvPr/>
        </p:nvSpPr>
        <p:spPr>
          <a:xfrm>
            <a:off x="8076056" y="5313426"/>
            <a:ext cx="83502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Runtime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1" name="object 61"/>
          <p:cNvSpPr/>
          <p:nvPr/>
        </p:nvSpPr>
        <p:spPr>
          <a:xfrm>
            <a:off x="8072628" y="5568696"/>
            <a:ext cx="1912620" cy="239395"/>
          </a:xfrm>
          <a:custGeom>
            <a:avLst/>
            <a:gdLst/>
            <a:ahLst/>
            <a:cxnLst/>
            <a:rect l="l" t="t" r="r" b="b"/>
            <a:pathLst>
              <a:path w="1912620" h="239395">
                <a:moveTo>
                  <a:pt x="0" y="239267"/>
                </a:moveTo>
                <a:lnTo>
                  <a:pt x="1912620" y="239267"/>
                </a:lnTo>
                <a:lnTo>
                  <a:pt x="1912620" y="0"/>
                </a:lnTo>
                <a:lnTo>
                  <a:pt x="0" y="0"/>
                </a:lnTo>
                <a:lnTo>
                  <a:pt x="0" y="239267"/>
                </a:lnTo>
                <a:close/>
              </a:path>
            </a:pathLst>
          </a:custGeom>
          <a:ln w="1219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8036052" y="5503164"/>
            <a:ext cx="1788413" cy="454914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 txBox="1"/>
          <p:nvPr/>
        </p:nvSpPr>
        <p:spPr>
          <a:xfrm>
            <a:off x="8152003" y="5553252"/>
            <a:ext cx="15417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In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eropSer</a:t>
            </a:r>
            <a:r>
              <a:rPr sz="1600" b="1" spc="-4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v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ices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4" name="object 64"/>
          <p:cNvSpPr/>
          <p:nvPr/>
        </p:nvSpPr>
        <p:spPr>
          <a:xfrm>
            <a:off x="8072628" y="5867400"/>
            <a:ext cx="1912620" cy="243840"/>
          </a:xfrm>
          <a:custGeom>
            <a:avLst/>
            <a:gdLst/>
            <a:ahLst/>
            <a:cxnLst/>
            <a:rect l="l" t="t" r="r" b="b"/>
            <a:pathLst>
              <a:path w="1912620" h="243839">
                <a:moveTo>
                  <a:pt x="0" y="243840"/>
                </a:moveTo>
                <a:lnTo>
                  <a:pt x="1912620" y="243840"/>
                </a:lnTo>
                <a:lnTo>
                  <a:pt x="1912620" y="0"/>
                </a:lnTo>
                <a:lnTo>
                  <a:pt x="0" y="0"/>
                </a:lnTo>
                <a:lnTo>
                  <a:pt x="0" y="243840"/>
                </a:lnTo>
                <a:close/>
              </a:path>
            </a:pathLst>
          </a:custGeom>
          <a:ln w="1219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8036052" y="5801867"/>
            <a:ext cx="1204722" cy="454913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 txBox="1"/>
          <p:nvPr/>
        </p:nvSpPr>
        <p:spPr>
          <a:xfrm>
            <a:off x="8152003" y="5852261"/>
            <a:ext cx="95885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Rem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ti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g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8072628" y="6167628"/>
            <a:ext cx="1912620" cy="239395"/>
          </a:xfrm>
          <a:custGeom>
            <a:avLst/>
            <a:gdLst/>
            <a:ahLst/>
            <a:cxnLst/>
            <a:rect l="l" t="t" r="r" b="b"/>
            <a:pathLst>
              <a:path w="1912620" h="239395">
                <a:moveTo>
                  <a:pt x="0" y="239268"/>
                </a:moveTo>
                <a:lnTo>
                  <a:pt x="1912620" y="239268"/>
                </a:lnTo>
                <a:lnTo>
                  <a:pt x="1912620" y="0"/>
                </a:lnTo>
                <a:lnTo>
                  <a:pt x="0" y="0"/>
                </a:lnTo>
                <a:lnTo>
                  <a:pt x="0" y="239268"/>
                </a:lnTo>
                <a:close/>
              </a:path>
            </a:pathLst>
          </a:custGeom>
          <a:ln w="1219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8036052" y="6100571"/>
            <a:ext cx="1466850" cy="454914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 txBox="1"/>
          <p:nvPr/>
        </p:nvSpPr>
        <p:spPr>
          <a:xfrm>
            <a:off x="8152003" y="6151270"/>
            <a:ext cx="12204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Serialization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8188452" y="4108691"/>
            <a:ext cx="1971294" cy="625614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191500" y="4125467"/>
            <a:ext cx="1466850" cy="454913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 txBox="1"/>
          <p:nvPr/>
        </p:nvSpPr>
        <p:spPr>
          <a:xfrm>
            <a:off x="7530210" y="3717902"/>
            <a:ext cx="1997710" cy="72771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70"/>
              </a:spcBef>
            </a:pPr>
            <a:r>
              <a:rPr sz="18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System.Xml</a:t>
            </a:r>
            <a:endParaRPr sz="1800">
              <a:latin typeface="Arial" panose="020B0604020202090204"/>
              <a:cs typeface="Arial" panose="020B0604020202090204"/>
            </a:endParaRPr>
          </a:p>
          <a:p>
            <a:pPr marL="789305">
              <a:lnSpc>
                <a:spcPct val="100000"/>
              </a:lnSpc>
              <a:spcBef>
                <a:spcPts val="675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Serialization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73" name="object 73"/>
          <p:cNvSpPr/>
          <p:nvPr/>
        </p:nvSpPr>
        <p:spPr>
          <a:xfrm>
            <a:off x="1792223" y="3267443"/>
            <a:ext cx="1971294" cy="47473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793748" y="3285744"/>
            <a:ext cx="1597914" cy="454914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3796284" y="3267443"/>
            <a:ext cx="1969769" cy="47473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3797808" y="3285744"/>
            <a:ext cx="1544574" cy="454914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792223" y="2970263"/>
            <a:ext cx="1971294" cy="474738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793748" y="2988564"/>
            <a:ext cx="1070610" cy="454913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 txBox="1"/>
          <p:nvPr/>
        </p:nvSpPr>
        <p:spPr>
          <a:xfrm>
            <a:off x="1908810" y="2983951"/>
            <a:ext cx="135191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Caching  C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f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g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ura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n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0" name="object 80"/>
          <p:cNvSpPr/>
          <p:nvPr/>
        </p:nvSpPr>
        <p:spPr>
          <a:xfrm>
            <a:off x="3796284" y="2970263"/>
            <a:ext cx="1969769" cy="4747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797808" y="2988564"/>
            <a:ext cx="1067562" cy="454913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3913378" y="2983951"/>
            <a:ext cx="1298575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Security  Sessi</a:t>
            </a: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nS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e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3" name="object 83"/>
          <p:cNvSpPr/>
          <p:nvPr/>
        </p:nvSpPr>
        <p:spPr>
          <a:xfrm>
            <a:off x="1792223" y="1773935"/>
            <a:ext cx="1971294" cy="1221486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793748" y="1790700"/>
            <a:ext cx="1102614" cy="454913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 txBox="1"/>
          <p:nvPr/>
        </p:nvSpPr>
        <p:spPr>
          <a:xfrm>
            <a:off x="1908810" y="1841118"/>
            <a:ext cx="85598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Services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6" name="object 86"/>
          <p:cNvSpPr/>
          <p:nvPr/>
        </p:nvSpPr>
        <p:spPr>
          <a:xfrm>
            <a:off x="1908048" y="2098548"/>
            <a:ext cx="1705610" cy="242570"/>
          </a:xfrm>
          <a:custGeom>
            <a:avLst/>
            <a:gdLst/>
            <a:ahLst/>
            <a:cxnLst/>
            <a:rect l="l" t="t" r="r" b="b"/>
            <a:pathLst>
              <a:path w="1705610" h="242569">
                <a:moveTo>
                  <a:pt x="0" y="242315"/>
                </a:moveTo>
                <a:lnTo>
                  <a:pt x="1705355" y="242315"/>
                </a:lnTo>
                <a:lnTo>
                  <a:pt x="1705355" y="0"/>
                </a:lnTo>
                <a:lnTo>
                  <a:pt x="0" y="0"/>
                </a:lnTo>
                <a:lnTo>
                  <a:pt x="0" y="242315"/>
                </a:lnTo>
                <a:close/>
              </a:path>
            </a:pathLst>
          </a:custGeom>
          <a:ln w="1219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871472" y="2031492"/>
            <a:ext cx="1386077" cy="454913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 txBox="1"/>
          <p:nvPr/>
        </p:nvSpPr>
        <p:spPr>
          <a:xfrm>
            <a:off x="1986533" y="2081022"/>
            <a:ext cx="114046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Descrip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ion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89" name="object 89"/>
          <p:cNvSpPr/>
          <p:nvPr/>
        </p:nvSpPr>
        <p:spPr>
          <a:xfrm>
            <a:off x="1908048" y="2397251"/>
            <a:ext cx="1705610" cy="239395"/>
          </a:xfrm>
          <a:custGeom>
            <a:avLst/>
            <a:gdLst/>
            <a:ahLst/>
            <a:cxnLst/>
            <a:rect l="l" t="t" r="r" b="b"/>
            <a:pathLst>
              <a:path w="1705610" h="239394">
                <a:moveTo>
                  <a:pt x="0" y="239267"/>
                </a:moveTo>
                <a:lnTo>
                  <a:pt x="1705355" y="239267"/>
                </a:lnTo>
                <a:lnTo>
                  <a:pt x="1705355" y="0"/>
                </a:lnTo>
                <a:lnTo>
                  <a:pt x="0" y="0"/>
                </a:lnTo>
                <a:lnTo>
                  <a:pt x="0" y="239267"/>
                </a:lnTo>
                <a:close/>
              </a:path>
            </a:pathLst>
          </a:custGeom>
          <a:ln w="1219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871472" y="2330195"/>
            <a:ext cx="1233677" cy="454913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 txBox="1"/>
          <p:nvPr/>
        </p:nvSpPr>
        <p:spPr>
          <a:xfrm>
            <a:off x="1986533" y="2379979"/>
            <a:ext cx="991869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Discovery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2" name="object 92"/>
          <p:cNvSpPr/>
          <p:nvPr/>
        </p:nvSpPr>
        <p:spPr>
          <a:xfrm>
            <a:off x="1908048" y="2695955"/>
            <a:ext cx="1705610" cy="239395"/>
          </a:xfrm>
          <a:custGeom>
            <a:avLst/>
            <a:gdLst/>
            <a:ahLst/>
            <a:cxnLst/>
            <a:rect l="l" t="t" r="r" b="b"/>
            <a:pathLst>
              <a:path w="1705610" h="239394">
                <a:moveTo>
                  <a:pt x="0" y="239267"/>
                </a:moveTo>
                <a:lnTo>
                  <a:pt x="1705355" y="239267"/>
                </a:lnTo>
                <a:lnTo>
                  <a:pt x="1705355" y="0"/>
                </a:lnTo>
                <a:lnTo>
                  <a:pt x="0" y="0"/>
                </a:lnTo>
                <a:lnTo>
                  <a:pt x="0" y="239267"/>
                </a:lnTo>
                <a:close/>
              </a:path>
            </a:pathLst>
          </a:custGeom>
          <a:ln w="1219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871472" y="2628900"/>
            <a:ext cx="1206246" cy="454913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 txBox="1"/>
          <p:nvPr/>
        </p:nvSpPr>
        <p:spPr>
          <a:xfrm>
            <a:off x="1986533" y="2678937"/>
            <a:ext cx="959485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Pro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oc</a:t>
            </a:r>
            <a:r>
              <a:rPr sz="16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o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ls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5" name="object 95"/>
          <p:cNvSpPr/>
          <p:nvPr/>
        </p:nvSpPr>
        <p:spPr>
          <a:xfrm>
            <a:off x="3796284" y="1773935"/>
            <a:ext cx="1969769" cy="1221486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3797808" y="1790700"/>
            <a:ext cx="474713" cy="454913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 txBox="1"/>
          <p:nvPr/>
        </p:nvSpPr>
        <p:spPr>
          <a:xfrm>
            <a:off x="3913378" y="1841118"/>
            <a:ext cx="22860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UI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98" name="object 98"/>
          <p:cNvSpPr/>
          <p:nvPr/>
        </p:nvSpPr>
        <p:spPr>
          <a:xfrm>
            <a:off x="3912108" y="2098548"/>
            <a:ext cx="1699260" cy="242570"/>
          </a:xfrm>
          <a:custGeom>
            <a:avLst/>
            <a:gdLst/>
            <a:ahLst/>
            <a:cxnLst/>
            <a:rect l="l" t="t" r="r" b="b"/>
            <a:pathLst>
              <a:path w="1699260" h="242569">
                <a:moveTo>
                  <a:pt x="0" y="242315"/>
                </a:moveTo>
                <a:lnTo>
                  <a:pt x="1699260" y="242315"/>
                </a:lnTo>
                <a:lnTo>
                  <a:pt x="1699260" y="0"/>
                </a:lnTo>
                <a:lnTo>
                  <a:pt x="0" y="0"/>
                </a:lnTo>
                <a:lnTo>
                  <a:pt x="0" y="242315"/>
                </a:lnTo>
                <a:close/>
              </a:path>
            </a:pathLst>
          </a:custGeom>
          <a:ln w="12192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3875532" y="2031492"/>
            <a:ext cx="1553717" cy="454913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 txBox="1"/>
          <p:nvPr/>
        </p:nvSpPr>
        <p:spPr>
          <a:xfrm>
            <a:off x="3990847" y="2081022"/>
            <a:ext cx="130937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HtmlControls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01" name="object 101"/>
          <p:cNvSpPr/>
          <p:nvPr/>
        </p:nvSpPr>
        <p:spPr>
          <a:xfrm>
            <a:off x="3912108" y="2397251"/>
            <a:ext cx="1699260" cy="538480"/>
          </a:xfrm>
          <a:custGeom>
            <a:avLst/>
            <a:gdLst/>
            <a:ahLst/>
            <a:cxnLst/>
            <a:rect l="l" t="t" r="r" b="b"/>
            <a:pathLst>
              <a:path w="1699260" h="538480">
                <a:moveTo>
                  <a:pt x="0" y="537972"/>
                </a:moveTo>
                <a:lnTo>
                  <a:pt x="1699260" y="537972"/>
                </a:lnTo>
                <a:lnTo>
                  <a:pt x="1699260" y="0"/>
                </a:lnTo>
                <a:lnTo>
                  <a:pt x="0" y="0"/>
                </a:lnTo>
                <a:lnTo>
                  <a:pt x="0" y="537972"/>
                </a:lnTo>
                <a:close/>
              </a:path>
            </a:pathLst>
          </a:custGeom>
          <a:ln w="12191">
            <a:solidFill>
              <a:srgbClr val="000000"/>
            </a:solidFill>
            <a:prstDash val="dot"/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3875532" y="2330195"/>
            <a:ext cx="1529334" cy="454913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 txBox="1"/>
          <p:nvPr/>
        </p:nvSpPr>
        <p:spPr>
          <a:xfrm>
            <a:off x="3990847" y="2379979"/>
            <a:ext cx="1285240" cy="26924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sz="16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W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ebControls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04" name="object 104"/>
          <p:cNvSpPr/>
          <p:nvPr/>
        </p:nvSpPr>
        <p:spPr>
          <a:xfrm>
            <a:off x="6065520" y="2476500"/>
            <a:ext cx="4458462" cy="123825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7153656" y="2619768"/>
            <a:ext cx="2087118" cy="511289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 txBox="1"/>
          <p:nvPr/>
        </p:nvSpPr>
        <p:spPr>
          <a:xfrm>
            <a:off x="7284846" y="2677414"/>
            <a:ext cx="180593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</a:t>
            </a:r>
            <a:r>
              <a:rPr sz="1800" b="1" spc="-2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y</a:t>
            </a:r>
            <a:r>
              <a:rPr sz="18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st</a:t>
            </a:r>
            <a:r>
              <a:rPr sz="18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e</a:t>
            </a:r>
            <a:r>
              <a:rPr sz="18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m.D</a:t>
            </a:r>
            <a:r>
              <a:rPr sz="1800" b="1" spc="-1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r</a:t>
            </a:r>
            <a:r>
              <a:rPr sz="1800" b="1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a</a:t>
            </a:r>
            <a:r>
              <a:rPr sz="1800" b="1" spc="4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w</a:t>
            </a:r>
            <a:r>
              <a:rPr sz="1800" b="1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i</a:t>
            </a:r>
            <a:r>
              <a:rPr sz="1800" b="1" spc="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1800" b="1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g</a:t>
            </a:r>
            <a:endParaRPr sz="18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07" name="object 107"/>
          <p:cNvSpPr/>
          <p:nvPr/>
        </p:nvSpPr>
        <p:spPr>
          <a:xfrm>
            <a:off x="6184391" y="3267443"/>
            <a:ext cx="1969769" cy="47473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6187440" y="3285744"/>
            <a:ext cx="1047750" cy="454914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6184391" y="2970263"/>
            <a:ext cx="1969769" cy="47473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6187440" y="2988564"/>
            <a:ext cx="1335786" cy="454913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 txBox="1"/>
          <p:nvPr/>
        </p:nvSpPr>
        <p:spPr>
          <a:xfrm>
            <a:off x="6302502" y="2983951"/>
            <a:ext cx="108966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Dra</a:t>
            </a:r>
            <a:r>
              <a:rPr sz="1600" b="1" spc="3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w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g</a:t>
            </a: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2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D  Imaging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12" name="object 112"/>
          <p:cNvSpPr/>
          <p:nvPr/>
        </p:nvSpPr>
        <p:spPr>
          <a:xfrm>
            <a:off x="8188452" y="3267443"/>
            <a:ext cx="1971294" cy="474738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8191500" y="3285744"/>
            <a:ext cx="672846" cy="454914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8188452" y="2970263"/>
            <a:ext cx="1971294" cy="474738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8191500" y="2988564"/>
            <a:ext cx="1037081" cy="454913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 txBox="1"/>
          <p:nvPr/>
        </p:nvSpPr>
        <p:spPr>
          <a:xfrm>
            <a:off x="8307069" y="2983951"/>
            <a:ext cx="791210" cy="6203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22000"/>
              </a:lnSpc>
              <a:spcBef>
                <a:spcPts val="100"/>
              </a:spcBef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Prin</a:t>
            </a: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i</a:t>
            </a: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n</a:t>
            </a: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g  </a:t>
            </a:r>
            <a:r>
              <a:rPr sz="1600" b="1" spc="-3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Text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117" name="object 117"/>
          <p:cNvSpPr/>
          <p:nvPr/>
        </p:nvSpPr>
        <p:spPr>
          <a:xfrm>
            <a:off x="6065520" y="1278636"/>
            <a:ext cx="4458462" cy="129921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6723888" y="1423428"/>
            <a:ext cx="2948178" cy="511289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6184391" y="1773935"/>
            <a:ext cx="1585721" cy="691134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6187440" y="1790700"/>
            <a:ext cx="947165" cy="454913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7802880" y="1773935"/>
            <a:ext cx="2372105" cy="691134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7804404" y="1790700"/>
            <a:ext cx="1980438" cy="454913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 txBox="1"/>
          <p:nvPr/>
        </p:nvSpPr>
        <p:spPr>
          <a:xfrm>
            <a:off x="6302502" y="1382499"/>
            <a:ext cx="3352165" cy="727710"/>
          </a:xfrm>
          <a:prstGeom prst="rect">
            <a:avLst/>
          </a:prstGeom>
        </p:spPr>
        <p:txBody>
          <a:bodyPr vert="horz" wrap="square" lIns="0" tIns="110490" rIns="0" bIns="0" rtlCol="0">
            <a:spAutoFit/>
          </a:bodyPr>
          <a:lstStyle/>
          <a:p>
            <a:pPr marL="565150">
              <a:lnSpc>
                <a:spcPct val="100000"/>
              </a:lnSpc>
              <a:spcBef>
                <a:spcPts val="870"/>
              </a:spcBef>
            </a:pPr>
            <a:r>
              <a:rPr sz="18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System.Windows.Forms</a:t>
            </a:r>
            <a:endParaRPr sz="1800">
              <a:latin typeface="Arial" panose="020B0604020202090204"/>
              <a:cs typeface="Arial" panose="020B0604020202090204"/>
            </a:endParaRPr>
          </a:p>
          <a:p>
            <a:pPr marL="12700">
              <a:lnSpc>
                <a:spcPct val="100000"/>
              </a:lnSpc>
              <a:spcBef>
                <a:spcPts val="675"/>
              </a:spcBef>
              <a:tabLst>
                <a:tab pos="1630680" algn="l"/>
              </a:tabLst>
            </a:pPr>
            <a:r>
              <a:rPr sz="1600" b="1" spc="-5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Design	</a:t>
            </a:r>
            <a:r>
              <a:rPr sz="1600" b="1" spc="-10" dirty="0">
                <a:solidFill>
                  <a:srgbClr val="FFFFFF"/>
                </a:solidFill>
                <a:latin typeface="Arial" panose="020B0604020202090204"/>
                <a:cs typeface="Arial" panose="020B0604020202090204"/>
              </a:rPr>
              <a:t>ComponentModel</a:t>
            </a:r>
            <a:endParaRPr sz="1600">
              <a:latin typeface="Arial" panose="020B0604020202090204"/>
              <a:cs typeface="Arial" panose="020B0604020202090204"/>
            </a:endParaRPr>
          </a:p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875" y="462280"/>
            <a:ext cx="10267315" cy="589280"/>
          </a:xfrm>
        </p:spPr>
        <p:txBody>
          <a:bodyPr wrap="square"/>
          <a:lstStyle/>
          <a:p>
            <a:r>
              <a:rPr lang="en-US" altLang="zh-CN" dirty="0"/>
              <a:t>NET Framework </a:t>
            </a:r>
            <a:r>
              <a:rPr lang="zh-CN" altLang="en-US" dirty="0"/>
              <a:t>类库中的命名空间组织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68"/>
            <p:extLst>
              <p:ext uri="{DAA4B4D4-6D71-4841-9C94-3DE7FCFB9230}">
                <p14:media xmlns:p14="http://schemas.microsoft.com/office/powerpoint/2010/main" r:embed="rId69"/>
              </p:ext>
            </p:extLst>
          </p:nvPr>
        </p:nvPicPr>
        <p:blipFill>
          <a:blip r:embed="rId7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543"/>
    </mc:Choice>
    <mc:Fallback>
      <p:transition spd="slow" advTm="255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98905" y="471805"/>
            <a:ext cx="6898005" cy="589280"/>
          </a:xfrm>
        </p:spPr>
        <p:txBody>
          <a:bodyPr wrap="square"/>
          <a:lstStyle/>
          <a:p>
            <a:r>
              <a:rPr lang="en-US" altLang="zh-CN" dirty="0"/>
              <a:t>C#</a:t>
            </a:r>
            <a:r>
              <a:rPr lang="zh-CN" altLang="en-US" dirty="0"/>
              <a:t>程序示例</a:t>
            </a:r>
            <a:endParaRPr lang="zh-CN" altLang="en-US" dirty="0"/>
          </a:p>
        </p:txBody>
      </p:sp>
      <p:pic>
        <p:nvPicPr>
          <p:cNvPr id="6" name="图片 5" descr="屏幕快照 2018-09-04 下午6.38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045" y="1346200"/>
            <a:ext cx="8170545" cy="519620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5280660" y="2573020"/>
            <a:ext cx="2468880" cy="368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CN" altLang="en-US"/>
              <a:t>这部分代码的命名空间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4897120" y="1730375"/>
            <a:ext cx="2751455" cy="46166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 dirty="0"/>
              <a:t>使用到的命名空间</a:t>
            </a:r>
            <a:endParaRPr lang="zh-CN" altLang="en-US" sz="2400" dirty="0"/>
          </a:p>
        </p:txBody>
      </p:sp>
      <p:sp>
        <p:nvSpPr>
          <p:cNvPr id="5" name="文本框 4"/>
          <p:cNvSpPr txBox="1"/>
          <p:nvPr/>
        </p:nvSpPr>
        <p:spPr>
          <a:xfrm>
            <a:off x="5393690" y="3331210"/>
            <a:ext cx="640080" cy="368300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none" rtlCol="0" anchor="t">
            <a:spAutoFit/>
          </a:bodyPr>
          <a:lstStyle/>
          <a:p>
            <a:r>
              <a:rPr lang="zh-CN" altLang="en-US"/>
              <a:t>类名</a:t>
            </a:r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428625" y="2488565"/>
            <a:ext cx="11264265" cy="1200329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wrap="square" rtlCol="0" anchor="t">
            <a:spAutoFit/>
          </a:bodyPr>
          <a:lstStyle/>
          <a:p>
            <a:r>
              <a:rPr lang="zh-CN" altLang="en-US" sz="2400" dirty="0"/>
              <a:t>借助引用给定命名空间的 using 指令，可以非限定名来使用命名空间中的类。 </a:t>
            </a:r>
            <a:endParaRPr lang="zh-CN" altLang="en-US" sz="2400" dirty="0"/>
          </a:p>
          <a:p>
            <a:r>
              <a:rPr lang="zh-CN" altLang="en-US" sz="2400" dirty="0"/>
              <a:t>例如使用 using  </a:t>
            </a:r>
            <a:r>
              <a:rPr lang="en-US" altLang="zh-CN" sz="2400" dirty="0"/>
              <a:t>System</a:t>
            </a:r>
            <a:r>
              <a:rPr lang="zh-CN" altLang="en-US" sz="2400" dirty="0"/>
              <a:t>后，程序可以使用类名 Console而不需要写完整类名 System.Console。</a:t>
            </a:r>
            <a:endParaRPr lang="zh-CN" altLang="en-US" sz="2400" dirty="0"/>
          </a:p>
        </p:txBody>
      </p:sp>
      <p:pic>
        <p:nvPicPr>
          <p:cNvPr id="9" name="音频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064"/>
    </mc:Choice>
    <mc:Fallback>
      <p:transition spd="slow" advTm="24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98905" y="471805"/>
            <a:ext cx="6898005" cy="589280"/>
          </a:xfrm>
        </p:spPr>
        <p:txBody>
          <a:bodyPr wrap="square"/>
          <a:lstStyle/>
          <a:p>
            <a:r>
              <a:rPr lang="en-US" altLang="zh-CN" dirty="0"/>
              <a:t>C#</a:t>
            </a:r>
            <a:r>
              <a:rPr lang="zh-CN" altLang="en-US" dirty="0"/>
              <a:t>程序示例</a:t>
            </a:r>
            <a:endParaRPr lang="zh-CN" altLang="en-US" dirty="0"/>
          </a:p>
        </p:txBody>
      </p:sp>
      <p:pic>
        <p:nvPicPr>
          <p:cNvPr id="6" name="图片 5" descr="屏幕快照 2018-09-04 下午6.38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045" y="1346200"/>
            <a:ext cx="8170545" cy="519620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364490" y="4613910"/>
            <a:ext cx="11463020" cy="192849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245110" rIns="0" bIns="0" rtlCol="0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2795"/>
              </a:spcBef>
              <a:buClr>
                <a:srgbClr val="EC7C30"/>
              </a:buClr>
              <a:buFont typeface="Arial" panose="020B0604020202090204" pitchFamily="34" charset="0"/>
              <a:buNone/>
              <a:tabLst>
                <a:tab pos="241300" algn="l"/>
              </a:tabLst>
            </a:pPr>
            <a:r>
              <a:rPr lang="en-US" sz="3200" spc="90" dirty="0">
                <a:latin typeface="Cambria" panose="02040503050406030204"/>
                <a:cs typeface="Cambria" panose="02040503050406030204"/>
              </a:rPr>
              <a:t>   </a:t>
            </a:r>
            <a:r>
              <a:rPr lang="zh-CN" altLang="en-US" sz="32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3200" spc="-5" dirty="0">
                <a:latin typeface="微软雅黑" panose="020B0503020204020204" charset="-122"/>
                <a:cs typeface="微软雅黑" panose="020B0503020204020204" charset="-122"/>
              </a:rPr>
              <a:t>程序的入口</a:t>
            </a:r>
            <a:r>
              <a:rPr sz="3200" spc="-10" dirty="0">
                <a:latin typeface="微软雅黑" panose="020B0503020204020204" charset="-122"/>
                <a:cs typeface="微软雅黑" panose="020B0503020204020204" charset="-122"/>
              </a:rPr>
              <a:t>是</a:t>
            </a:r>
            <a:r>
              <a:rPr lang="zh-CN" sz="3200" spc="-10" dirty="0">
                <a:latin typeface="微软雅黑" panose="020B0503020204020204" charset="-122"/>
                <a:cs typeface="微软雅黑" panose="020B0503020204020204" charset="-122"/>
              </a:rPr>
              <a:t>静态的</a:t>
            </a:r>
            <a:r>
              <a:rPr sz="3200" spc="90" dirty="0">
                <a:latin typeface="Cambria" panose="02040503050406030204"/>
                <a:cs typeface="Cambria" panose="02040503050406030204"/>
              </a:rPr>
              <a:t>Main()</a:t>
            </a:r>
            <a:r>
              <a:rPr sz="3200" spc="-5" dirty="0">
                <a:latin typeface="微软雅黑" panose="020B0503020204020204" charset="-122"/>
                <a:cs typeface="微软雅黑" panose="020B0503020204020204" charset="-122"/>
              </a:rPr>
              <a:t>方法。它有固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定</a:t>
            </a:r>
            <a:r>
              <a:rPr sz="3200" spc="-5" dirty="0">
                <a:latin typeface="微软雅黑" panose="020B0503020204020204" charset="-122"/>
                <a:cs typeface="微软雅黑" panose="020B0503020204020204" charset="-122"/>
              </a:rPr>
              <a:t>的书</a:t>
            </a:r>
            <a:r>
              <a:rPr sz="3200" dirty="0">
                <a:latin typeface="微软雅黑" panose="020B0503020204020204" charset="-122"/>
                <a:cs typeface="微软雅黑" panose="020B0503020204020204" charset="-122"/>
              </a:rPr>
              <a:t>写</a:t>
            </a:r>
            <a:r>
              <a:rPr sz="3200" spc="-5" dirty="0">
                <a:latin typeface="微软雅黑" panose="020B0503020204020204" charset="-122"/>
                <a:cs typeface="微软雅黑" panose="020B0503020204020204" charset="-122"/>
              </a:rPr>
              <a:t>格式：</a:t>
            </a:r>
            <a:endParaRPr sz="32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812800" lvl="1" indent="-342900">
              <a:lnSpc>
                <a:spcPct val="100000"/>
              </a:lnSpc>
              <a:spcBef>
                <a:spcPts val="1285"/>
              </a:spcBef>
              <a:buClr>
                <a:srgbClr val="C55A11"/>
              </a:buClr>
              <a:buFont typeface="Wingdings" panose="05000000000000000000" pitchFamily="2" charset="2"/>
              <a:buChar char="p"/>
              <a:tabLst>
                <a:tab pos="927100" algn="l"/>
                <a:tab pos="927735" algn="l"/>
              </a:tabLst>
            </a:pPr>
            <a:r>
              <a:rPr sz="2800" b="1" spc="180" dirty="0">
                <a:solidFill>
                  <a:srgbClr val="FFFF00"/>
                </a:solidFill>
                <a:latin typeface="Cambria" panose="02040503050406030204"/>
                <a:cs typeface="Cambria" panose="02040503050406030204"/>
              </a:rPr>
              <a:t>static </a:t>
            </a:r>
            <a:r>
              <a:rPr lang="zh-CN" altLang="en-US" sz="2800" b="1" spc="180" dirty="0">
                <a:solidFill>
                  <a:srgbClr val="FFFF00"/>
                </a:solidFill>
                <a:latin typeface="Cambria" panose="02040503050406030204"/>
                <a:cs typeface="Cambria" panose="02040503050406030204"/>
              </a:rPr>
              <a:t>和 </a:t>
            </a:r>
            <a:r>
              <a:rPr sz="2800" spc="150" dirty="0">
                <a:solidFill>
                  <a:srgbClr val="FFFF00"/>
                </a:solidFill>
                <a:latin typeface="Cambria" panose="02040503050406030204"/>
                <a:cs typeface="Cambria" panose="02040503050406030204"/>
              </a:rPr>
              <a:t>Main</a:t>
            </a:r>
            <a:r>
              <a:rPr lang="zh-CN" altLang="en-US" sz="2800" spc="150" dirty="0">
                <a:solidFill>
                  <a:srgbClr val="FFFF00"/>
                </a:solidFill>
                <a:latin typeface="Cambria" panose="02040503050406030204"/>
                <a:cs typeface="Cambria" panose="02040503050406030204"/>
              </a:rPr>
              <a:t> 是必需的，</a:t>
            </a:r>
            <a:r>
              <a:rPr lang="en-US" altLang="zh-CN" sz="2800" spc="150" dirty="0">
                <a:solidFill>
                  <a:srgbClr val="FFFF00"/>
                </a:solidFill>
                <a:latin typeface="Cambria" panose="02040503050406030204"/>
                <a:cs typeface="Cambria" panose="02040503050406030204"/>
              </a:rPr>
              <a:t>Main</a:t>
            </a:r>
            <a:r>
              <a:rPr lang="zh-CN" altLang="en-US" sz="2800" spc="150" dirty="0">
                <a:solidFill>
                  <a:srgbClr val="FFFF00"/>
                </a:solidFill>
                <a:latin typeface="Cambria" panose="02040503050406030204"/>
                <a:cs typeface="Cambria" panose="02040503050406030204"/>
              </a:rPr>
              <a:t>的首字母要大写</a:t>
            </a:r>
            <a:endParaRPr lang="en-US" altLang="zh-CN" sz="2800" spc="125" dirty="0">
              <a:latin typeface="Cambria" panose="02040503050406030204"/>
              <a:cs typeface="Cambria" panose="02040503050406030204"/>
            </a:endParaRPr>
          </a:p>
          <a:p>
            <a:pPr marL="812800" lvl="1" indent="-342900">
              <a:lnSpc>
                <a:spcPct val="100000"/>
              </a:lnSpc>
              <a:spcBef>
                <a:spcPts val="1285"/>
              </a:spcBef>
              <a:buClr>
                <a:srgbClr val="C55A11"/>
              </a:buClr>
              <a:buFont typeface="Wingdings" panose="05000000000000000000" pitchFamily="2" charset="2"/>
              <a:buChar char="p"/>
              <a:tabLst>
                <a:tab pos="927100" algn="l"/>
                <a:tab pos="927735" algn="l"/>
              </a:tabLst>
            </a:pPr>
            <a:r>
              <a:rPr sz="2800" dirty="0" err="1">
                <a:latin typeface="微软雅黑" panose="020B0503020204020204" charset="-122"/>
                <a:cs typeface="微软雅黑" panose="020B0503020204020204" charset="-122"/>
              </a:rPr>
              <a:t>可以没</a:t>
            </a:r>
            <a:r>
              <a:rPr sz="2800" spc="-5" dirty="0" err="1">
                <a:latin typeface="微软雅黑" panose="020B0503020204020204" charset="-122"/>
                <a:cs typeface="微软雅黑" panose="020B0503020204020204" charset="-122"/>
              </a:rPr>
              <a:t>有</a:t>
            </a:r>
            <a:r>
              <a:rPr sz="2800" spc="175" dirty="0" err="1">
                <a:latin typeface="Cambria" panose="02040503050406030204"/>
                <a:cs typeface="Cambria" panose="02040503050406030204"/>
              </a:rPr>
              <a:t>public</a:t>
            </a:r>
            <a:r>
              <a:rPr sz="2800" spc="175" dirty="0" err="1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800" dirty="0" err="1">
                <a:latin typeface="微软雅黑" panose="020B0503020204020204" charset="-122"/>
                <a:cs typeface="微软雅黑" panose="020B0503020204020204" charset="-122"/>
              </a:rPr>
              <a:t>可以没</a:t>
            </a:r>
            <a:r>
              <a:rPr sz="2800" spc="-10" dirty="0" err="1">
                <a:latin typeface="微软雅黑" panose="020B0503020204020204" charset="-122"/>
                <a:cs typeface="微软雅黑" panose="020B0503020204020204" charset="-122"/>
              </a:rPr>
              <a:t>有</a:t>
            </a:r>
            <a:r>
              <a:rPr sz="2800" spc="185" dirty="0" err="1">
                <a:latin typeface="Cambria" panose="02040503050406030204"/>
                <a:cs typeface="Cambria" panose="02040503050406030204"/>
              </a:rPr>
              <a:t>string</a:t>
            </a:r>
            <a:r>
              <a:rPr sz="2800" spc="229" dirty="0">
                <a:latin typeface="Cambria" panose="02040503050406030204"/>
                <a:cs typeface="Cambria" panose="02040503050406030204"/>
              </a:rPr>
              <a:t> </a:t>
            </a:r>
            <a:r>
              <a:rPr sz="2800" spc="-30" dirty="0">
                <a:latin typeface="Cambria" panose="02040503050406030204"/>
                <a:cs typeface="Cambria" panose="02040503050406030204"/>
              </a:rPr>
              <a:t>[]</a:t>
            </a:r>
            <a:r>
              <a:rPr sz="2800" spc="200" dirty="0">
                <a:latin typeface="Cambria" panose="02040503050406030204"/>
                <a:cs typeface="Cambria" panose="02040503050406030204"/>
              </a:rPr>
              <a:t> </a:t>
            </a:r>
            <a:r>
              <a:rPr sz="2800" spc="180" dirty="0">
                <a:latin typeface="Cambria" panose="02040503050406030204"/>
                <a:cs typeface="Cambria" panose="02040503050406030204"/>
              </a:rPr>
              <a:t>args</a:t>
            </a:r>
            <a:r>
              <a:rPr lang="zh-CN" sz="2800" spc="180" dirty="0">
                <a:latin typeface="Cambria" panose="02040503050406030204"/>
                <a:cs typeface="Cambria" panose="02040503050406030204"/>
              </a:rPr>
              <a:t>，可以是其他返回值</a:t>
            </a:r>
            <a:endParaRPr lang="zh-CN" sz="2800" spc="180" dirty="0">
              <a:latin typeface="Cambria" panose="02040503050406030204"/>
              <a:cs typeface="Cambria" panose="02040503050406030204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106"/>
    </mc:Choice>
    <mc:Fallback>
      <p:transition spd="slow" advTm="78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398905" y="471805"/>
            <a:ext cx="6898005" cy="589280"/>
          </a:xfrm>
        </p:spPr>
        <p:txBody>
          <a:bodyPr wrap="square"/>
          <a:lstStyle/>
          <a:p>
            <a:r>
              <a:rPr lang="en-US" altLang="zh-CN" dirty="0"/>
              <a:t>C#</a:t>
            </a:r>
            <a:r>
              <a:rPr lang="zh-CN" altLang="en-US" dirty="0"/>
              <a:t>程序示例</a:t>
            </a:r>
            <a:endParaRPr lang="zh-CN" altLang="en-US" dirty="0"/>
          </a:p>
        </p:txBody>
      </p:sp>
      <p:pic>
        <p:nvPicPr>
          <p:cNvPr id="6" name="图片 5" descr="屏幕快照 2018-09-04 下午6.38.0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11045" y="1346200"/>
            <a:ext cx="8170545" cy="519620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722755" y="5521325"/>
            <a:ext cx="9722485" cy="983615"/>
          </a:xfrm>
          <a:prstGeom prst="rect">
            <a:avLst/>
          </a:prstGeom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0" tIns="245110" rIns="0" bIns="0" rtlCol="0">
            <a:spAutoFit/>
          </a:bodyPr>
          <a:lstStyle/>
          <a:p>
            <a:pPr marL="12700" indent="0" fontAlgn="auto">
              <a:lnSpc>
                <a:spcPct val="100000"/>
              </a:lnSpc>
              <a:spcBef>
                <a:spcPts val="0"/>
              </a:spcBef>
              <a:buClr>
                <a:srgbClr val="EC7C30"/>
              </a:buClr>
              <a:buFont typeface="Arial" panose="020B0604020202090204" pitchFamily="34" charset="0"/>
              <a:buNone/>
              <a:tabLst>
                <a:tab pos="241300" algn="l"/>
              </a:tabLst>
            </a:pPr>
            <a:r>
              <a:rPr lang="zh-CN" sz="2400" spc="-5" dirty="0">
                <a:latin typeface="微软雅黑" panose="020B0503020204020204" charset="-122"/>
                <a:cs typeface="微软雅黑" panose="020B0503020204020204" charset="-122"/>
              </a:rPr>
              <a:t>对控制台的输入输出操作：调用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 System 命名空间中 Console 类</a:t>
            </a:r>
            <a:r>
              <a:rPr lang="zh-CN" sz="2400" spc="-5" dirty="0">
                <a:latin typeface="微软雅黑" panose="020B0503020204020204" charset="-122"/>
                <a:cs typeface="微软雅黑" panose="020B0503020204020204" charset="-122"/>
              </a:rPr>
              <a:t>的对应</a:t>
            </a:r>
            <a:r>
              <a:rPr sz="2400" spc="-5" dirty="0">
                <a:latin typeface="微软雅黑" panose="020B0503020204020204" charset="-122"/>
                <a:cs typeface="微软雅黑" panose="020B0503020204020204" charset="-122"/>
              </a:rPr>
              <a:t>方法</a:t>
            </a:r>
            <a:endParaRPr sz="2400" spc="-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488"/>
    </mc:Choice>
    <mc:Fallback>
      <p:transition spd="slow" advTm="214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处理控制台</a:t>
            </a:r>
            <a:r>
              <a:rPr lang="en-US" altLang="zh-CN" dirty="0"/>
              <a:t>I/O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19530" y="1297835"/>
            <a:ext cx="8900669" cy="4949825"/>
          </a:xfrm>
          <a:prstGeom prst="rect">
            <a:avLst/>
          </a:prstGeom>
        </p:spPr>
        <p:txBody>
          <a:bodyPr vert="horz" wrap="square" lIns="0" tIns="245110" rIns="0" bIns="0" rtlCol="0">
            <a:spAutoFit/>
          </a:bodyPr>
          <a:lstStyle/>
          <a:p>
            <a:pPr marL="469900" indent="-4572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sz="2800" spc="195" dirty="0">
                <a:latin typeface="Cambria" panose="02040503050406030204"/>
                <a:cs typeface="Cambria" panose="02040503050406030204"/>
              </a:rPr>
              <a:t>Console.ReadLine()</a:t>
            </a:r>
            <a:endParaRPr sz="2800" spc="195" dirty="0">
              <a:latin typeface="Cambria" panose="02040503050406030204"/>
              <a:cs typeface="Cambria" panose="02040503050406030204"/>
            </a:endParaRPr>
          </a:p>
          <a:p>
            <a:pPr marL="469900" indent="-4572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sz="2800" spc="195" dirty="0">
                <a:latin typeface="Cambria" panose="02040503050406030204"/>
                <a:cs typeface="Cambria" panose="02040503050406030204"/>
                <a:sym typeface="+mn-ea"/>
              </a:rPr>
              <a:t>Console.Read</a:t>
            </a:r>
            <a:r>
              <a:rPr lang="en-US" sz="2800" spc="195" dirty="0">
                <a:latin typeface="Cambria" panose="02040503050406030204"/>
                <a:cs typeface="Cambria" panose="02040503050406030204"/>
                <a:sym typeface="+mn-ea"/>
              </a:rPr>
              <a:t>Key</a:t>
            </a:r>
            <a:r>
              <a:rPr sz="2800" spc="195" dirty="0">
                <a:latin typeface="Cambria" panose="02040503050406030204"/>
                <a:cs typeface="Cambria" panose="02040503050406030204"/>
                <a:sym typeface="+mn-ea"/>
              </a:rPr>
              <a:t>()</a:t>
            </a:r>
            <a:endParaRPr sz="2800" dirty="0">
              <a:latin typeface="Cambria" panose="02040503050406030204"/>
              <a:cs typeface="Cambria" panose="02040503050406030204"/>
            </a:endParaRPr>
          </a:p>
          <a:p>
            <a:pPr marL="469900" indent="-457200">
              <a:lnSpc>
                <a:spcPct val="100000"/>
              </a:lnSpc>
              <a:spcBef>
                <a:spcPts val="183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sz="2800" spc="200" dirty="0">
                <a:latin typeface="Cambria" panose="02040503050406030204"/>
                <a:cs typeface="Cambria" panose="02040503050406030204"/>
              </a:rPr>
              <a:t>Console.Write(…)</a:t>
            </a:r>
            <a:endParaRPr sz="2800" dirty="0">
              <a:latin typeface="Cambria" panose="02040503050406030204"/>
              <a:cs typeface="Cambria" panose="02040503050406030204"/>
            </a:endParaRPr>
          </a:p>
          <a:p>
            <a:pPr marL="469900" indent="-457200">
              <a:lnSpc>
                <a:spcPct val="100000"/>
              </a:lnSpc>
              <a:spcBef>
                <a:spcPts val="1840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sz="2800" spc="200" dirty="0">
                <a:latin typeface="Cambria" panose="02040503050406030204"/>
                <a:cs typeface="Cambria" panose="02040503050406030204"/>
              </a:rPr>
              <a:t>Console.WriteLine(…)</a:t>
            </a:r>
            <a:endParaRPr sz="2800" dirty="0">
              <a:latin typeface="Cambria" panose="02040503050406030204"/>
              <a:cs typeface="Cambria" panose="02040503050406030204"/>
            </a:endParaRPr>
          </a:p>
          <a:p>
            <a:pPr marL="812800" lvl="1" indent="-342900">
              <a:lnSpc>
                <a:spcPct val="100000"/>
              </a:lnSpc>
              <a:spcBef>
                <a:spcPts val="1290"/>
              </a:spcBef>
              <a:buClr>
                <a:schemeClr val="accent1">
                  <a:lumMod val="50000"/>
                </a:schemeClr>
              </a:buClr>
              <a:buSzPct val="96000"/>
              <a:buFont typeface="Wingdings" panose="05000000000000000000" pitchFamily="2" charset="2"/>
              <a:buChar char="p"/>
              <a:tabLst>
                <a:tab pos="742315" algn="l"/>
              </a:tabLst>
            </a:pPr>
            <a:r>
              <a:rPr sz="2400" spc="150" dirty="0">
                <a:latin typeface="Cambria" panose="02040503050406030204"/>
                <a:cs typeface="Cambria" panose="02040503050406030204"/>
              </a:rPr>
              <a:t>Console.WriteLine("a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2400" spc="85" dirty="0">
                <a:latin typeface="Cambria" panose="02040503050406030204"/>
                <a:cs typeface="Cambria" panose="02040503050406030204"/>
              </a:rPr>
              <a:t>{0},b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为</a:t>
            </a:r>
            <a:r>
              <a:rPr sz="2400" spc="80" dirty="0">
                <a:latin typeface="Cambria" panose="02040503050406030204"/>
                <a:cs typeface="Cambria" panose="02040503050406030204"/>
              </a:rPr>
              <a:t>{1}",a,b);</a:t>
            </a:r>
            <a:endParaRPr sz="2400" spc="80" dirty="0">
              <a:latin typeface="Cambria" panose="02040503050406030204"/>
              <a:cs typeface="Cambria" panose="02040503050406030204"/>
            </a:endParaRPr>
          </a:p>
          <a:p>
            <a:pPr marL="812800" lvl="1" indent="-342900">
              <a:lnSpc>
                <a:spcPct val="100000"/>
              </a:lnSpc>
              <a:spcBef>
                <a:spcPts val="1290"/>
              </a:spcBef>
              <a:buClr>
                <a:schemeClr val="accent1">
                  <a:lumMod val="50000"/>
                </a:schemeClr>
              </a:buClr>
              <a:buSzPct val="96000"/>
              <a:buFont typeface="Wingdings" panose="05000000000000000000" pitchFamily="2" charset="2"/>
              <a:buChar char="p"/>
              <a:tabLst>
                <a:tab pos="742315" algn="l"/>
              </a:tabLst>
            </a:pPr>
            <a:r>
              <a:rPr sz="2400" dirty="0">
                <a:latin typeface="Cambria" panose="02040503050406030204"/>
                <a:cs typeface="Cambria" panose="02040503050406030204"/>
              </a:rPr>
              <a:t>Console.WriteLine($"</a:t>
            </a:r>
            <a:r>
              <a:rPr sz="2400" spc="150" dirty="0">
                <a:latin typeface="Cambria" panose="02040503050406030204"/>
                <a:cs typeface="Cambria" panose="02040503050406030204"/>
                <a:sym typeface="+mn-ea"/>
              </a:rPr>
              <a:t>a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sz="2400" spc="85" dirty="0">
                <a:latin typeface="Cambria" panose="02040503050406030204"/>
                <a:cs typeface="Cambria" panose="02040503050406030204"/>
                <a:sym typeface="+mn-ea"/>
              </a:rPr>
              <a:t>{</a:t>
            </a:r>
            <a:r>
              <a:rPr lang="en-US" sz="2400" spc="85" dirty="0">
                <a:latin typeface="Cambria" panose="02040503050406030204"/>
                <a:cs typeface="Cambria" panose="02040503050406030204"/>
                <a:sym typeface="+mn-ea"/>
              </a:rPr>
              <a:t>a</a:t>
            </a:r>
            <a:r>
              <a:rPr sz="2400" spc="85" dirty="0">
                <a:latin typeface="Cambria" panose="02040503050406030204"/>
                <a:cs typeface="Cambria" panose="02040503050406030204"/>
                <a:sym typeface="+mn-ea"/>
              </a:rPr>
              <a:t>},b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为</a:t>
            </a:r>
            <a:r>
              <a:rPr sz="2400" spc="80" dirty="0">
                <a:latin typeface="Cambria" panose="02040503050406030204"/>
                <a:cs typeface="Cambria" panose="02040503050406030204"/>
                <a:sym typeface="+mn-ea"/>
              </a:rPr>
              <a:t>{</a:t>
            </a:r>
            <a:r>
              <a:rPr lang="en-US" sz="2400" spc="80" dirty="0">
                <a:latin typeface="Cambria" panose="02040503050406030204"/>
                <a:cs typeface="Cambria" panose="02040503050406030204"/>
                <a:sym typeface="+mn-ea"/>
              </a:rPr>
              <a:t>b</a:t>
            </a:r>
            <a:r>
              <a:rPr sz="2400" spc="80" dirty="0">
                <a:latin typeface="Cambria" panose="02040503050406030204"/>
                <a:cs typeface="Cambria" panose="02040503050406030204"/>
                <a:sym typeface="+mn-ea"/>
              </a:rPr>
              <a:t>}</a:t>
            </a:r>
            <a:r>
              <a:rPr sz="2400" dirty="0">
                <a:latin typeface="Cambria" panose="02040503050406030204"/>
                <a:cs typeface="Cambria" panose="02040503050406030204"/>
              </a:rPr>
              <a:t>");</a:t>
            </a:r>
            <a:endParaRPr sz="2400" dirty="0">
              <a:latin typeface="Cambria" panose="02040503050406030204"/>
              <a:cs typeface="Cambria" panose="02040503050406030204"/>
            </a:endParaRPr>
          </a:p>
          <a:p>
            <a:pPr marL="812800" lvl="1" indent="-342900">
              <a:lnSpc>
                <a:spcPct val="100000"/>
              </a:lnSpc>
              <a:spcBef>
                <a:spcPts val="1290"/>
              </a:spcBef>
              <a:buClr>
                <a:schemeClr val="accent1">
                  <a:lumMod val="50000"/>
                </a:schemeClr>
              </a:buClr>
              <a:buSzPct val="96000"/>
              <a:buFont typeface="Wingdings" panose="05000000000000000000" pitchFamily="2" charset="2"/>
              <a:buChar char="p"/>
              <a:tabLst>
                <a:tab pos="742315" algn="l"/>
              </a:tabLst>
            </a:pPr>
            <a:r>
              <a:rPr sz="2400" dirty="0">
                <a:latin typeface="Cambria" panose="02040503050406030204"/>
                <a:cs typeface="Cambria" panose="02040503050406030204"/>
                <a:sym typeface="+mn-ea"/>
              </a:rPr>
              <a:t>Console.WriteLine();</a:t>
            </a:r>
            <a:endParaRPr sz="2400" dirty="0">
              <a:latin typeface="Cambria" panose="02040503050406030204"/>
              <a:cs typeface="Cambria" panose="02040503050406030204"/>
            </a:endParaRPr>
          </a:p>
          <a:p>
            <a:pPr marL="469900" indent="-457200">
              <a:spcBef>
                <a:spcPts val="1775"/>
              </a:spcBef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endParaRPr sz="2800" dirty="0">
              <a:latin typeface="Cambria" panose="02040503050406030204"/>
              <a:cs typeface="Cambria" panose="02040503050406030204"/>
            </a:endParaRPr>
          </a:p>
        </p:txBody>
      </p:sp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7125"/>
    </mc:Choice>
    <mc:Fallback>
      <p:transition spd="slow" advTm="1271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97065" y="462109"/>
            <a:ext cx="4727103" cy="590931"/>
          </a:xfrm>
        </p:spPr>
        <p:txBody>
          <a:bodyPr/>
          <a:lstStyle/>
          <a:p>
            <a:r>
              <a:rPr lang="zh-CN" altLang="en-US" dirty="0"/>
              <a:t>示例</a:t>
            </a:r>
            <a:r>
              <a:rPr lang="en-US" altLang="zh-CN" dirty="0"/>
              <a:t>1:</a:t>
            </a:r>
            <a:r>
              <a:rPr lang="zh-CN" altLang="en-US" dirty="0"/>
              <a:t> 控制台</a:t>
            </a:r>
            <a:r>
              <a:rPr lang="en-US" altLang="zh-CN" dirty="0"/>
              <a:t>I/O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255" y="1421765"/>
            <a:ext cx="7292975" cy="50679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文本框 7"/>
          <p:cNvSpPr txBox="1"/>
          <p:nvPr/>
        </p:nvSpPr>
        <p:spPr>
          <a:xfrm>
            <a:off x="8305800" y="3244334"/>
            <a:ext cx="2209579" cy="369332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marL="12700" indent="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buFont typeface="Arial" panose="020B0604020202090204" pitchFamily="34" charset="0"/>
              <a:buNone/>
              <a:tabLst>
                <a:tab pos="241300" algn="l"/>
              </a:tabLst>
            </a:pPr>
            <a:r>
              <a:rPr lang="en-US" altLang="zh-CN" b="1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Ctrl+F5</a:t>
            </a:r>
            <a:r>
              <a:rPr lang="zh-CN" altLang="en-US" b="1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执行代码：</a:t>
            </a:r>
            <a:endParaRPr lang="zh-CN" altLang="en-US" b="1" spc="-5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62800" y="3813389"/>
            <a:ext cx="4735739" cy="1626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3420"/>
    </mc:Choice>
    <mc:Fallback>
      <p:transition spd="slow" advTm="133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97065" y="462109"/>
            <a:ext cx="6551535" cy="1200329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tabLst>
                <a:tab pos="241300" algn="l"/>
              </a:tabLst>
            </a:pPr>
            <a:r>
              <a:rPr lang="zh-CN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示例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多项目的解决方案</a:t>
            </a:r>
            <a:endParaRPr lang="zh-CN" altLang="en-US" spc="-5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2030" y="1853628"/>
            <a:ext cx="7834160" cy="479642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296400" y="3105834"/>
            <a:ext cx="20261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在已有的解决方案</a:t>
            </a:r>
            <a:endParaRPr lang="en-US" altLang="zh-CN" spc="-5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中新建项目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4182" y="1235365"/>
            <a:ext cx="6786873" cy="465743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95600" y="2271004"/>
            <a:ext cx="9753600" cy="46201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763"/>
    </mc:Choice>
    <mc:Fallback>
      <p:transition spd="slow" advTm="627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97065" y="462109"/>
            <a:ext cx="7542135" cy="1200329"/>
          </a:xfrm>
        </p:spPr>
        <p:txBody>
          <a:bodyPr/>
          <a:lstStyle/>
          <a:p>
            <a:pPr marL="12700">
              <a:lnSpc>
                <a:spcPct val="100000"/>
              </a:lnSpc>
              <a:spcBef>
                <a:spcPts val="1930"/>
              </a:spcBef>
              <a:buClr>
                <a:srgbClr val="EC7C30"/>
              </a:buClr>
              <a:tabLst>
                <a:tab pos="241300" algn="l"/>
              </a:tabLst>
            </a:pPr>
            <a:r>
              <a:rPr lang="zh-CN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示例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2: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多项目的解决方案</a:t>
            </a:r>
            <a:endParaRPr lang="zh-CN" altLang="en-US" spc="-5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986176" y="1561845"/>
            <a:ext cx="61696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启动项目：一个解决方案中多个项目中，作为入口的项目。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86176" y="2070225"/>
            <a:ext cx="10668000" cy="460592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070995" y="2209800"/>
            <a:ext cx="1872605" cy="23018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9677400" y="3886200"/>
            <a:ext cx="1872605" cy="230182"/>
          </a:xfrm>
          <a:prstGeom prst="rect">
            <a:avLst/>
          </a:prstGeom>
          <a:noFill/>
          <a:ln>
            <a:solidFill>
              <a:srgbClr val="FF0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99"/>
    </mc:Choice>
    <mc:Fallback>
      <p:transition spd="slow" advTm="422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7553565" cy="590931"/>
          </a:xfrm>
        </p:spPr>
        <p:txBody>
          <a:bodyPr/>
          <a:lstStyle/>
          <a:p>
            <a:r>
              <a:rPr lang="zh-CN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示例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3: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dirty="0" err="1"/>
              <a:t>WinForm</a:t>
            </a:r>
            <a:r>
              <a:rPr lang="zh-CN" altLang="en-US" dirty="0"/>
              <a:t>程序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19531" y="1293438"/>
            <a:ext cx="6843269" cy="1907573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9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微软雅黑" panose="020B0503020204020204" charset="-122"/>
                <a:cs typeface="微软雅黑" panose="020B0503020204020204" charset="-122"/>
              </a:rPr>
              <a:t>创建“</a:t>
            </a:r>
            <a:r>
              <a:rPr lang="en-US" altLang="zh-CN" sz="2800" spc="-5" dirty="0">
                <a:latin typeface="微软雅黑" panose="020B0503020204020204" charset="-122"/>
                <a:cs typeface="微软雅黑" panose="020B0503020204020204" charset="-122"/>
              </a:rPr>
              <a:t>Windows</a:t>
            </a:r>
            <a:r>
              <a:rPr lang="zh-CN" altLang="en-US" sz="2800" spc="-5" dirty="0">
                <a:latin typeface="微软雅黑" panose="020B0503020204020204" charset="-122"/>
                <a:cs typeface="微软雅黑" panose="020B0503020204020204" charset="-122"/>
              </a:rPr>
              <a:t>窗体应用”项目</a:t>
            </a:r>
            <a:endParaRPr lang="en-US" altLang="zh-CN" sz="2800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8600">
              <a:spcBef>
                <a:spcPts val="159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altLang="zh-CN" sz="2800" spc="-5" dirty="0" err="1">
                <a:latin typeface="微软雅黑" panose="020B0503020204020204" charset="-122"/>
                <a:cs typeface="微软雅黑" panose="020B0503020204020204" charset="-122"/>
              </a:rPr>
              <a:t>Progrem.cs</a:t>
            </a:r>
            <a:r>
              <a:rPr lang="en-US" altLang="zh-CN" sz="2800" spc="-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lang="zh-CN" altLang="en-US" sz="2800" spc="-5" dirty="0">
                <a:latin typeface="微软雅黑" panose="020B0503020204020204" charset="-122"/>
                <a:cs typeface="微软雅黑" panose="020B0503020204020204" charset="-122"/>
              </a:rPr>
              <a:t>项目的启动类</a:t>
            </a:r>
            <a:endParaRPr lang="en-US" altLang="zh-CN" sz="2800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8600">
              <a:spcBef>
                <a:spcPts val="159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en-US" altLang="zh-CN" sz="2800" spc="-5" dirty="0">
                <a:latin typeface="微软雅黑" panose="020B0503020204020204" charset="-122"/>
                <a:cs typeface="微软雅黑" panose="020B0503020204020204" charset="-122"/>
              </a:rPr>
              <a:t>Form1.cs</a:t>
            </a:r>
            <a:r>
              <a:rPr lang="zh-CN" altLang="en-US" sz="2800" spc="-5" dirty="0">
                <a:latin typeface="微软雅黑" panose="020B0503020204020204" charset="-122"/>
                <a:cs typeface="微软雅黑" panose="020B0503020204020204" charset="-122"/>
              </a:rPr>
              <a:t>窗口类</a:t>
            </a:r>
            <a:endParaRPr lang="en-US" altLang="zh-CN" sz="2800" spc="-5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31" y="3201011"/>
            <a:ext cx="8839200" cy="23600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7981" y="2362200"/>
            <a:ext cx="4381500" cy="37211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967"/>
    </mc:Choice>
    <mc:Fallback>
      <p:transition spd="slow" advTm="719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04639" y="409539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课程目标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76555" y="1053465"/>
            <a:ext cx="11734800" cy="5191760"/>
          </a:xfrm>
          <a:prstGeom prst="rect">
            <a:avLst/>
          </a:prstGeom>
        </p:spPr>
        <p:txBody>
          <a:bodyPr vert="horz" wrap="square" lIns="0" tIns="205740" rIns="0" bIns="0" rtlCol="0">
            <a:spAutoFit/>
          </a:bodyPr>
          <a:lstStyle/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96000"/>
              <a:buFont typeface="Arial" panose="020B0604020202090204" pitchFamily="34" charset="0"/>
              <a:buChar char="•"/>
              <a:tabLst>
                <a:tab pos="285115" algn="l"/>
              </a:tabLst>
            </a:pPr>
            <a:r>
              <a:rPr lang="zh-CN" sz="2800" spc="185" dirty="0" err="1">
                <a:latin typeface="+mn-ea"/>
                <a:cs typeface="Cambria" panose="02040503050406030204"/>
              </a:rPr>
              <a:t>掌握一门</a:t>
            </a:r>
            <a:r>
              <a:rPr sz="2800" dirty="0" err="1">
                <a:latin typeface="+mn-ea"/>
                <a:cs typeface="微软雅黑" panose="020B0503020204020204" charset="-122"/>
              </a:rPr>
              <a:t>语言</a:t>
            </a:r>
            <a:endParaRPr sz="2800" dirty="0">
              <a:latin typeface="+mn-ea"/>
              <a:cs typeface="微软雅黑" panose="020B0503020204020204" charset="-122"/>
            </a:endParaRPr>
          </a:p>
          <a:p>
            <a:pPr marL="755650" indent="-285750" algn="l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sz="2200" dirty="0" err="1">
                <a:latin typeface="+mn-ea"/>
                <a:cs typeface="微软雅黑" panose="020B0503020204020204" charset="-122"/>
              </a:rPr>
              <a:t>熟</a:t>
            </a:r>
            <a:r>
              <a:rPr lang="zh-CN" altLang="en-US" sz="2200" dirty="0" err="1">
                <a:latin typeface="+mn-ea"/>
                <a:cs typeface="微软雅黑" panose="020B0503020204020204" charset="-122"/>
              </a:rPr>
              <a:t>悉C#语言，掌握其</a:t>
            </a:r>
            <a:r>
              <a:rPr lang="zh-CN" altLang="en-US" sz="2200" dirty="0" err="1">
                <a:latin typeface="+mn-ea"/>
                <a:cs typeface="微软雅黑" panose="020B0503020204020204" charset="-122"/>
                <a:sym typeface="+mn-ea"/>
              </a:rPr>
              <a:t>语言特征和</a:t>
            </a:r>
            <a:r>
              <a:rPr lang="zh-CN" altLang="en-US" sz="2200" dirty="0" err="1">
                <a:latin typeface="+mn-ea"/>
                <a:cs typeface="微软雅黑" panose="020B0503020204020204" charset="-122"/>
              </a:rPr>
              <a:t>编程方法</a:t>
            </a:r>
            <a:endParaRPr lang="zh-CN" altLang="en-US" sz="2200" dirty="0" err="1">
              <a:latin typeface="+mn-ea"/>
              <a:cs typeface="微软雅黑" panose="020B0503020204020204" charset="-122"/>
            </a:endParaRPr>
          </a:p>
          <a:p>
            <a:pPr marL="755650" indent="-285750" algn="l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lang="zh-CN" altLang="en-US" sz="2200" dirty="0" err="1">
                <a:latin typeface="+mn-ea"/>
                <a:cs typeface="微软雅黑" panose="020B0503020204020204" charset="-122"/>
                <a:sym typeface="+mn-ea"/>
              </a:rPr>
              <a:t>理解其编程思想，</a:t>
            </a:r>
            <a:r>
              <a:rPr lang="zh-CN" altLang="en-US" sz="2200" dirty="0" err="1">
                <a:latin typeface="+mn-ea"/>
                <a:cs typeface="微软雅黑" panose="020B0503020204020204" charset="-122"/>
              </a:rPr>
              <a:t>不要做只会复制粘贴的程序员</a:t>
            </a:r>
            <a:endParaRPr lang="zh-CN" altLang="en-US" sz="2200" dirty="0" err="1">
              <a:latin typeface="+mn-ea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96000"/>
              <a:buFont typeface="Arial" panose="020B0604020202090204" pitchFamily="34" charset="0"/>
              <a:buChar char="•"/>
              <a:tabLst>
                <a:tab pos="285115" algn="l"/>
              </a:tabLst>
            </a:pPr>
            <a:r>
              <a:rPr lang="zh-CN" sz="2800" dirty="0" err="1">
                <a:latin typeface="+mn-ea"/>
                <a:cs typeface="微软雅黑" panose="020B0503020204020204" charset="-122"/>
                <a:sym typeface="+mn-ea"/>
              </a:rPr>
              <a:t>养成良好的</a:t>
            </a:r>
            <a:r>
              <a:rPr sz="2800" dirty="0" err="1">
                <a:latin typeface="+mn-ea"/>
                <a:cs typeface="微软雅黑" panose="020B0503020204020204" charset="-122"/>
                <a:sym typeface="+mn-ea"/>
              </a:rPr>
              <a:t>编程习惯</a:t>
            </a:r>
            <a:endParaRPr sz="2800" dirty="0">
              <a:latin typeface="+mn-ea"/>
              <a:cs typeface="微软雅黑" panose="020B0503020204020204" charset="-122"/>
            </a:endParaRPr>
          </a:p>
          <a:p>
            <a:pPr marL="755650" indent="-285750" algn="l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lang="zh-CN" altLang="en-US" sz="2200" dirty="0" err="1">
                <a:latin typeface="+mn-ea"/>
                <a:cs typeface="微软雅黑" panose="020B0503020204020204" charset="-122"/>
                <a:sym typeface="+mn-ea"/>
              </a:rPr>
              <a:t>良好的代码风格：简洁、逻辑清晰、易读</a:t>
            </a:r>
            <a:endParaRPr lang="zh-CN" altLang="en-US" sz="2200" dirty="0" err="1">
              <a:latin typeface="+mn-ea"/>
              <a:cs typeface="微软雅黑" panose="020B0503020204020204" charset="-122"/>
              <a:sym typeface="+mn-ea"/>
            </a:endParaRPr>
          </a:p>
          <a:p>
            <a:pPr marL="755650" indent="-285750" algn="l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lang="zh-CN" altLang="en-US" sz="2200" dirty="0" err="1">
                <a:latin typeface="+mn-ea"/>
                <a:cs typeface="微软雅黑" panose="020B0503020204020204" charset="-122"/>
                <a:sym typeface="+mn-ea"/>
              </a:rPr>
              <a:t>规范的编码习惯：代码库配置管理、单元测试、代码质量检查</a:t>
            </a:r>
            <a:endParaRPr lang="zh-CN" sz="2800" dirty="0" err="1">
              <a:latin typeface="+mn-ea"/>
              <a:cs typeface="微软雅黑" panose="020B0503020204020204" charset="-122"/>
            </a:endParaRPr>
          </a:p>
          <a:p>
            <a:pPr marL="355600" indent="-342900">
              <a:lnSpc>
                <a:spcPct val="150000"/>
              </a:lnSpc>
              <a:buClr>
                <a:schemeClr val="accent1">
                  <a:lumMod val="75000"/>
                </a:schemeClr>
              </a:buClr>
              <a:buSzPct val="96000"/>
              <a:buFont typeface="Arial" panose="020B0604020202090204" pitchFamily="34" charset="0"/>
              <a:buChar char="•"/>
              <a:tabLst>
                <a:tab pos="285750" algn="l"/>
              </a:tabLst>
            </a:pPr>
            <a:r>
              <a:rPr lang="zh-CN" sz="2800" dirty="0" err="1">
                <a:latin typeface="+mn-ea"/>
                <a:cs typeface="微软雅黑" panose="020B0503020204020204" charset="-122"/>
              </a:rPr>
              <a:t>了解</a:t>
            </a:r>
            <a:r>
              <a:rPr lang="en-US" altLang="zh-CN" sz="2800" dirty="0" err="1">
                <a:latin typeface="+mn-ea"/>
                <a:cs typeface="微软雅黑" panose="020B0503020204020204" charset="-122"/>
              </a:rPr>
              <a:t>.Net</a:t>
            </a:r>
            <a:r>
              <a:rPr sz="2800" dirty="0" err="1">
                <a:latin typeface="+mn-ea"/>
                <a:cs typeface="微软雅黑" panose="020B0503020204020204" charset="-122"/>
              </a:rPr>
              <a:t>开发技术</a:t>
            </a:r>
            <a:endParaRPr sz="2800" dirty="0">
              <a:latin typeface="+mn-ea"/>
              <a:cs typeface="微软雅黑" panose="020B0503020204020204" charset="-122"/>
            </a:endParaRPr>
          </a:p>
          <a:p>
            <a:pPr marL="7556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sz="2200" dirty="0" err="1">
                <a:latin typeface="+mn-ea"/>
                <a:cs typeface="微软雅黑" panose="020B0503020204020204" charset="-122"/>
              </a:rPr>
              <a:t> 掌握</a:t>
            </a:r>
            <a:r>
              <a:rPr lang="zh-CN" sz="2200" dirty="0" err="1">
                <a:latin typeface="+mn-ea"/>
                <a:cs typeface="微软雅黑" panose="020B0503020204020204" charset="-122"/>
              </a:rPr>
              <a:t>常用</a:t>
            </a:r>
            <a:r>
              <a:rPr sz="2200" dirty="0" err="1">
                <a:latin typeface="+mn-ea"/>
                <a:cs typeface="微软雅黑" panose="020B0503020204020204" charset="-122"/>
              </a:rPr>
              <a:t>的</a:t>
            </a:r>
            <a:r>
              <a:rPr sz="2200" spc="150" dirty="0" err="1">
                <a:latin typeface="+mn-ea"/>
                <a:cs typeface="Cambria" panose="02040503050406030204"/>
              </a:rPr>
              <a:t>.Net</a:t>
            </a:r>
            <a:r>
              <a:rPr sz="2200" dirty="0" err="1">
                <a:latin typeface="+mn-ea"/>
                <a:cs typeface="微软雅黑" panose="020B0503020204020204" charset="-122"/>
              </a:rPr>
              <a:t>开发技</a:t>
            </a:r>
            <a:r>
              <a:rPr sz="2200" spc="-5" dirty="0" err="1">
                <a:latin typeface="+mn-ea"/>
                <a:cs typeface="微软雅黑" panose="020B0503020204020204" charset="-122"/>
              </a:rPr>
              <a:t>术</a:t>
            </a:r>
            <a:r>
              <a:rPr lang="zh-CN" sz="2200" spc="-5" dirty="0" err="1">
                <a:latin typeface="+mn-ea"/>
                <a:cs typeface="微软雅黑" panose="020B0503020204020204" charset="-122"/>
              </a:rPr>
              <a:t>，</a:t>
            </a:r>
            <a:r>
              <a:rPr sz="2200" dirty="0" err="1">
                <a:latin typeface="+mn-ea"/>
                <a:cs typeface="微软雅黑" panose="020B0503020204020204" charset="-122"/>
              </a:rPr>
              <a:t>包括</a:t>
            </a:r>
            <a:r>
              <a:rPr lang="zh-CN" sz="2200" spc="130" dirty="0" err="1">
                <a:latin typeface="+mn-ea"/>
                <a:cs typeface="Cambria" panose="02040503050406030204"/>
              </a:rPr>
              <a:t>桌面应用</a:t>
            </a:r>
            <a:r>
              <a:rPr sz="2200" dirty="0" err="1">
                <a:latin typeface="+mn-ea"/>
                <a:cs typeface="微软雅黑" panose="020B0503020204020204" charset="-122"/>
              </a:rPr>
              <a:t>及</a:t>
            </a:r>
            <a:r>
              <a:rPr sz="2200" spc="100" dirty="0" err="1">
                <a:latin typeface="+mn-ea"/>
                <a:cs typeface="Cambria" panose="02040503050406030204"/>
              </a:rPr>
              <a:t>Web</a:t>
            </a:r>
            <a:r>
              <a:rPr sz="2200" dirty="0" err="1">
                <a:latin typeface="+mn-ea"/>
                <a:cs typeface="微软雅黑" panose="020B0503020204020204" charset="-122"/>
              </a:rPr>
              <a:t>应用</a:t>
            </a:r>
            <a:r>
              <a:rPr lang="zh-CN" sz="2200" dirty="0" err="1">
                <a:latin typeface="+mn-ea"/>
                <a:cs typeface="微软雅黑" panose="020B0503020204020204" charset="-122"/>
              </a:rPr>
              <a:t>开发</a:t>
            </a:r>
            <a:r>
              <a:rPr sz="2200" dirty="0" err="1">
                <a:latin typeface="+mn-ea"/>
                <a:cs typeface="微软雅黑" panose="020B0503020204020204" charset="-122"/>
              </a:rPr>
              <a:t>的基本技术</a:t>
            </a:r>
            <a:endParaRPr sz="2200" dirty="0" err="1">
              <a:latin typeface="+mn-ea"/>
              <a:cs typeface="微软雅黑" panose="020B0503020204020204" charset="-122"/>
            </a:endParaRPr>
          </a:p>
          <a:p>
            <a:pPr marL="755650" indent="-285750">
              <a:lnSpc>
                <a:spcPct val="150000"/>
              </a:lnSpc>
              <a:buClr>
                <a:schemeClr val="accent1">
                  <a:lumMod val="75000"/>
                </a:schemeClr>
              </a:buClr>
              <a:buFont typeface="Wingdings" panose="05000000000000000000" pitchFamily="2" charset="2"/>
              <a:buChar char="p"/>
              <a:tabLst>
                <a:tab pos="1155700" algn="l"/>
                <a:tab pos="1156335" algn="l"/>
              </a:tabLst>
            </a:pPr>
            <a:r>
              <a:rPr lang="zh-CN" sz="2200" dirty="0" err="1">
                <a:latin typeface="+mn-ea"/>
                <a:cs typeface="微软雅黑" panose="020B0503020204020204" charset="-122"/>
              </a:rPr>
              <a:t>了解</a:t>
            </a:r>
            <a:r>
              <a:rPr lang="en-US" altLang="zh-CN" sz="2200" dirty="0" err="1">
                <a:latin typeface="+mn-ea"/>
                <a:cs typeface="微软雅黑" panose="020B0503020204020204" charset="-122"/>
              </a:rPr>
              <a:t>.Net</a:t>
            </a:r>
            <a:r>
              <a:rPr lang="zh-CN" altLang="en-US" sz="2200" dirty="0" err="1">
                <a:latin typeface="+mn-ea"/>
                <a:cs typeface="微软雅黑" panose="020B0503020204020204" charset="-122"/>
              </a:rPr>
              <a:t>的最新技术进展和趋势</a:t>
            </a:r>
            <a:endParaRPr lang="zh-CN" sz="2200" dirty="0">
              <a:latin typeface="+mn-ea"/>
              <a:cs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235"/>
    </mc:Choice>
    <mc:Fallback>
      <p:transition spd="slow" advTm="151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7553565" cy="590931"/>
          </a:xfrm>
        </p:spPr>
        <p:txBody>
          <a:bodyPr/>
          <a:lstStyle/>
          <a:p>
            <a:r>
              <a:rPr lang="zh-CN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示例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3: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dirty="0" err="1"/>
              <a:t>WinForm</a:t>
            </a:r>
            <a:r>
              <a:rPr lang="zh-CN" altLang="en-US" dirty="0"/>
              <a:t>程序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19531" y="1293438"/>
            <a:ext cx="3947669" cy="2523127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59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800" spc="-5" dirty="0" err="1">
                <a:latin typeface="微软雅黑" panose="020B0503020204020204" charset="-122"/>
                <a:cs typeface="微软雅黑" panose="020B0503020204020204" charset="-122"/>
              </a:rPr>
              <a:t>界面设计</a:t>
            </a:r>
            <a:r>
              <a:rPr sz="2800" spc="65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endParaRPr lang="en-US" altLang="zh-CN" sz="2800" spc="65" dirty="0">
              <a:latin typeface="Cambria" panose="02040503050406030204"/>
              <a:cs typeface="微软雅黑" panose="020B0503020204020204" charset="-122"/>
            </a:endParaRPr>
          </a:p>
          <a:p>
            <a:pPr marL="698500" lvl="1" indent="-228600">
              <a:spcBef>
                <a:spcPts val="159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400" spc="65" dirty="0">
                <a:latin typeface="Cambria" panose="02040503050406030204"/>
                <a:cs typeface="微软雅黑" panose="020B0503020204020204" charset="-122"/>
              </a:rPr>
              <a:t>工具箱：</a:t>
            </a:r>
            <a:r>
              <a:rPr lang="zh-CN" altLang="en-US" sz="2400" spc="65" dirty="0">
                <a:latin typeface="微软雅黑" panose="020B0503020204020204" charset="-122"/>
                <a:cs typeface="微软雅黑" panose="020B0503020204020204" charset="-122"/>
              </a:rPr>
              <a:t>选择控件，拖放到窗口。</a:t>
            </a:r>
            <a:endParaRPr lang="en-US" altLang="zh-CN" sz="2400" spc="6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8600">
              <a:spcBef>
                <a:spcPts val="159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400" spc="65" dirty="0">
                <a:latin typeface="微软雅黑" panose="020B0503020204020204" charset="-122"/>
                <a:cs typeface="微软雅黑" panose="020B0503020204020204" charset="-122"/>
              </a:rPr>
              <a:t>属性栏：设置</a:t>
            </a:r>
            <a:r>
              <a:rPr sz="2400" dirty="0" err="1">
                <a:latin typeface="微软雅黑" panose="020B0503020204020204" charset="-122"/>
                <a:cs typeface="微软雅黑" panose="020B0503020204020204" charset="-122"/>
              </a:rPr>
              <a:t>对象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的各种属性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75076" y="3774947"/>
            <a:ext cx="452627" cy="504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2469" y="1538464"/>
            <a:ext cx="7620000" cy="4269749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86"/>
    </mc:Choice>
    <mc:Fallback>
      <p:transition spd="slow" advTm="393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7553565" cy="590931"/>
          </a:xfrm>
        </p:spPr>
        <p:txBody>
          <a:bodyPr/>
          <a:lstStyle/>
          <a:p>
            <a:r>
              <a:rPr lang="zh-CN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示例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3: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dirty="0" err="1"/>
              <a:t>WinForm</a:t>
            </a:r>
            <a:r>
              <a:rPr lang="zh-CN" altLang="en-US" dirty="0"/>
              <a:t>程序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19531" y="1293438"/>
            <a:ext cx="7148069" cy="1707519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spcBef>
                <a:spcPts val="1775"/>
              </a:spcBef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800" spc="-5" dirty="0">
                <a:latin typeface="微软雅黑" panose="020B0503020204020204" charset="-122"/>
                <a:cs typeface="微软雅黑" panose="020B0503020204020204" charset="-122"/>
              </a:rPr>
              <a:t>编写</a:t>
            </a:r>
            <a:r>
              <a:rPr sz="2800" spc="-5" dirty="0" err="1">
                <a:latin typeface="微软雅黑" panose="020B0503020204020204" charset="-122"/>
                <a:cs typeface="微软雅黑" panose="020B0503020204020204" charset="-122"/>
              </a:rPr>
              <a:t>程序代码</a:t>
            </a:r>
            <a:endParaRPr sz="2800" dirty="0">
              <a:latin typeface="Cambria" panose="02040503050406030204"/>
              <a:cs typeface="Cambria" panose="02040503050406030204"/>
            </a:endParaRPr>
          </a:p>
          <a:p>
            <a:pPr marL="741680" lvl="1" indent="-271780">
              <a:lnSpc>
                <a:spcPct val="100000"/>
              </a:lnSpc>
              <a:spcBef>
                <a:spcPts val="1285"/>
              </a:spcBef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sz="2400" dirty="0" err="1">
                <a:latin typeface="微软雅黑" panose="020B0503020204020204" charset="-122"/>
                <a:cs typeface="微软雅黑" panose="020B0503020204020204" charset="-122"/>
              </a:rPr>
              <a:t>双击对象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自动生成一个方法，</a:t>
            </a:r>
            <a:r>
              <a:rPr sz="2400" dirty="0" err="1">
                <a:latin typeface="微软雅黑" panose="020B0503020204020204" charset="-122"/>
                <a:cs typeface="微软雅黑" panose="020B0503020204020204" charset="-122"/>
              </a:rPr>
              <a:t>填写代码</a:t>
            </a:r>
            <a:endParaRPr lang="en-US" altLang="zh-CN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741680" lvl="1" indent="-271780">
              <a:lnSpc>
                <a:spcPct val="100000"/>
              </a:lnSpc>
              <a:spcBef>
                <a:spcPts val="1285"/>
              </a:spcBef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 </a:t>
            </a:r>
            <a:r>
              <a:rPr sz="2400" dirty="0" err="1">
                <a:latin typeface="微软雅黑" panose="020B0503020204020204" charset="-122"/>
                <a:cs typeface="微软雅黑" panose="020B0503020204020204" charset="-122"/>
              </a:rPr>
              <a:t>或者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选择</a:t>
            </a:r>
            <a:r>
              <a:rPr sz="2400" dirty="0" err="1">
                <a:latin typeface="微软雅黑" panose="020B0503020204020204" charset="-122"/>
                <a:cs typeface="微软雅黑" panose="020B0503020204020204" charset="-122"/>
              </a:rPr>
              <a:t>属性窗的</a:t>
            </a:r>
            <a:r>
              <a:rPr sz="2400" spc="-5" dirty="0" err="1">
                <a:latin typeface="微软雅黑" panose="020B0503020204020204" charset="-122"/>
                <a:cs typeface="微软雅黑" panose="020B0503020204020204" charset="-122"/>
              </a:rPr>
              <a:t>事件</a:t>
            </a:r>
            <a:r>
              <a:rPr lang="zh-CN" altLang="en-US" sz="2400" spc="-5" dirty="0">
                <a:latin typeface="微软雅黑" panose="020B0503020204020204" charset="-122"/>
                <a:cs typeface="微软雅黑" panose="020B0503020204020204" charset="-122"/>
              </a:rPr>
              <a:t>，生成方法，填写代码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3275076" y="3774947"/>
            <a:ext cx="452627" cy="50444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988133"/>
            <a:ext cx="6242047" cy="3541364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2170" y="757574"/>
            <a:ext cx="3710848" cy="4914900"/>
          </a:xfrm>
          <a:prstGeom prst="rect">
            <a:avLst/>
          </a:prstGeom>
        </p:spPr>
      </p:pic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278"/>
    </mc:Choice>
    <mc:Fallback>
      <p:transition spd="slow" advTm="1252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9001365" cy="590931"/>
          </a:xfrm>
        </p:spPr>
        <p:txBody>
          <a:bodyPr/>
          <a:lstStyle/>
          <a:p>
            <a:r>
              <a:rPr lang="zh-CN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示例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4: 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VS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Code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编写 </a:t>
            </a:r>
            <a:r>
              <a:rPr lang="en-US" altLang="zh-CN" spc="-5" dirty="0" err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.Net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Core 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应用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15437" y="1459982"/>
            <a:ext cx="11776563" cy="978418"/>
          </a:xfrm>
        </p:spPr>
        <p:txBody>
          <a:bodyPr/>
          <a:lstStyle/>
          <a:p>
            <a:r>
              <a:rPr kumimoji="1" lang="zh-CN" altLang="en-US" sz="2400" dirty="0"/>
              <a:t>编写</a:t>
            </a:r>
            <a:r>
              <a:rPr kumimoji="1" lang="en-US" altLang="zh-CN" sz="2400" dirty="0" err="1"/>
              <a:t>.Net</a:t>
            </a:r>
            <a:r>
              <a:rPr kumimoji="1" lang="en-US" altLang="zh-CN" sz="2400" dirty="0"/>
              <a:t> Core</a:t>
            </a:r>
            <a:r>
              <a:rPr kumimoji="1" lang="zh-CN" altLang="en-US" sz="2400" dirty="0"/>
              <a:t>应用，首先需要在</a:t>
            </a:r>
            <a:r>
              <a:rPr kumimoji="1" lang="en-US" altLang="zh-CN" sz="2400" dirty="0"/>
              <a:t>VS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Code</a:t>
            </a:r>
            <a:r>
              <a:rPr kumimoji="1" lang="zh-CN" altLang="en-US" sz="2400" dirty="0"/>
              <a:t>中安装</a:t>
            </a:r>
            <a:r>
              <a:rPr kumimoji="1" lang="en-US" altLang="zh-CN" sz="2400" dirty="0"/>
              <a:t>C#</a:t>
            </a:r>
            <a:r>
              <a:rPr kumimoji="1" lang="zh-CN" altLang="en-US" sz="2400" dirty="0"/>
              <a:t>扩展。</a:t>
            </a:r>
            <a:endParaRPr kumimoji="1" lang="en-US" altLang="zh-CN" sz="2400" dirty="0"/>
          </a:p>
          <a:p>
            <a:r>
              <a:rPr kumimoji="1" lang="zh-CN" altLang="en-US" sz="2400" dirty="0"/>
              <a:t>在</a:t>
            </a:r>
            <a:r>
              <a:rPr kumimoji="1" lang="en-US" altLang="zh-CN" sz="2400" dirty="0"/>
              <a:t>terminal</a:t>
            </a:r>
            <a:r>
              <a:rPr kumimoji="1" lang="zh-CN" altLang="en-US" sz="2400" dirty="0"/>
              <a:t>窗口创建项目</a:t>
            </a:r>
            <a:endParaRPr kumimoji="1" lang="zh-CN" altLang="en-US" sz="2400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400" y="2997818"/>
            <a:ext cx="7144218" cy="3860182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9400" y="3226318"/>
            <a:ext cx="5283200" cy="2705100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207"/>
    </mc:Choice>
    <mc:Fallback>
      <p:transition spd="slow" advTm="77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9001365" cy="590931"/>
          </a:xfrm>
        </p:spPr>
        <p:txBody>
          <a:bodyPr/>
          <a:lstStyle/>
          <a:p>
            <a:r>
              <a:rPr lang="zh-CN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示例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4: 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VS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Code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编写 </a:t>
            </a:r>
            <a:r>
              <a:rPr lang="en-US" altLang="zh-CN" spc="-5" dirty="0" err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.Net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Core 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应用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28600" y="1269200"/>
            <a:ext cx="11734800" cy="978418"/>
          </a:xfrm>
        </p:spPr>
        <p:txBody>
          <a:bodyPr/>
          <a:lstStyle/>
          <a:p>
            <a:r>
              <a:rPr kumimoji="1" lang="zh-CN" altLang="en-US" sz="2400" dirty="0"/>
              <a:t>打开项目文件夹，</a:t>
            </a:r>
            <a:r>
              <a:rPr kumimoji="1" lang="en-US" altLang="zh-CN" sz="2400" dirty="0"/>
              <a:t>VS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code</a:t>
            </a:r>
            <a:r>
              <a:rPr kumimoji="1" lang="zh-CN" altLang="en-US" sz="2400" dirty="0"/>
              <a:t>自动创建了</a:t>
            </a:r>
            <a:r>
              <a:rPr kumimoji="1" lang="en-US" altLang="zh-CN" sz="2400" dirty="0"/>
              <a:t>.</a:t>
            </a:r>
            <a:r>
              <a:rPr kumimoji="1" lang="en-US" altLang="zh-CN" sz="2400" dirty="0" err="1"/>
              <a:t>vscode</a:t>
            </a:r>
            <a:r>
              <a:rPr kumimoji="1" lang="en-US" altLang="zh-CN" sz="2400" dirty="0"/>
              <a:t>	</a:t>
            </a:r>
            <a:r>
              <a:rPr kumimoji="1" lang="zh-CN" altLang="en-US" sz="2400" dirty="0"/>
              <a:t>文件夹以及项目配置文件。</a:t>
            </a:r>
            <a:endParaRPr kumimoji="1" lang="zh-CN" altLang="en-US" sz="24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9804" y="2452687"/>
            <a:ext cx="2013191" cy="310330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4367" y="2286000"/>
            <a:ext cx="5803900" cy="13970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73437" y="2197100"/>
            <a:ext cx="6946900" cy="3784600"/>
          </a:xfrm>
          <a:prstGeom prst="rect">
            <a:avLst/>
          </a:prstGeom>
        </p:spPr>
      </p:pic>
      <p:pic>
        <p:nvPicPr>
          <p:cNvPr id="8" name="音频 7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39"/>
    </mc:Choice>
    <mc:Fallback>
      <p:transition spd="slow" advTm="59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9001365" cy="590931"/>
          </a:xfrm>
        </p:spPr>
        <p:txBody>
          <a:bodyPr/>
          <a:lstStyle/>
          <a:p>
            <a:r>
              <a:rPr lang="zh-CN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示例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4: 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使用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VS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Code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编写 </a:t>
            </a:r>
            <a:r>
              <a:rPr lang="en-US" altLang="zh-CN" spc="-5" dirty="0" err="1">
                <a:latin typeface="微软雅黑" panose="020B0503020204020204" charset="-122"/>
                <a:cs typeface="微软雅黑" panose="020B0503020204020204" charset="-122"/>
                <a:sym typeface="+mn-ea"/>
              </a:rPr>
              <a:t>.Net</a:t>
            </a:r>
            <a:r>
              <a:rPr lang="en-US" altLang="zh-CN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 Core </a:t>
            </a:r>
            <a:r>
              <a:rPr lang="zh-CN" altLang="en-US" spc="-5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应用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228600" y="1269200"/>
            <a:ext cx="11734800" cy="978418"/>
          </a:xfrm>
        </p:spPr>
        <p:txBody>
          <a:bodyPr/>
          <a:lstStyle/>
          <a:p>
            <a:r>
              <a:rPr kumimoji="1" lang="zh-CN" altLang="en-US" sz="2400" dirty="0"/>
              <a:t>在</a:t>
            </a:r>
            <a:r>
              <a:rPr kumimoji="1" lang="en-US" altLang="zh-CN" sz="2400" dirty="0"/>
              <a:t>Run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and</a:t>
            </a:r>
            <a:r>
              <a:rPr kumimoji="1" lang="zh-CN" altLang="en-US" sz="2400" dirty="0"/>
              <a:t> </a:t>
            </a:r>
            <a:r>
              <a:rPr kumimoji="1" lang="en-US" altLang="zh-CN" sz="2400" dirty="0"/>
              <a:t>Debug</a:t>
            </a:r>
            <a:r>
              <a:rPr kumimoji="1" lang="zh-CN" altLang="en-US" sz="2400" dirty="0"/>
              <a:t>窗口，运行程序。</a:t>
            </a:r>
            <a:endParaRPr kumimoji="1" lang="zh-CN" altLang="en-US" sz="2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00" y="1758409"/>
            <a:ext cx="10210800" cy="5256447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05"/>
    </mc:Choice>
    <mc:Fallback>
      <p:transition spd="slow" advTm="200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kumimoji="1" lang="zh-CN" altLang="en-US" dirty="0"/>
              <a:t>课堂练习（一）</a:t>
            </a:r>
            <a:endParaRPr kumimoji="1"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4"/>
          </p:nvPr>
        </p:nvSpPr>
        <p:spPr>
          <a:xfrm>
            <a:off x="413243" y="1459982"/>
            <a:ext cx="11379176" cy="4864618"/>
          </a:xfrm>
        </p:spPr>
        <p:txBody>
          <a:bodyPr/>
          <a:lstStyle/>
          <a:p>
            <a:r>
              <a:rPr lang="zh-CN" altLang="en-US" sz="2000" dirty="0"/>
              <a:t>写一个控制台程序，实现计算器功能。输入两个数字和一个运算符，打印出计算结果。</a:t>
            </a:r>
            <a:endParaRPr lang="zh-CN" altLang="en-US" sz="2000" dirty="0"/>
          </a:p>
          <a:p>
            <a:r>
              <a:rPr lang="zh-CN" altLang="en-US" sz="2000" dirty="0"/>
              <a:t>写一个</a:t>
            </a:r>
            <a:r>
              <a:rPr lang="en-GB" altLang="zh-CN" sz="2000" dirty="0"/>
              <a:t>Windows</a:t>
            </a:r>
            <a:r>
              <a:rPr lang="zh-CN" altLang="en-US" sz="2000" dirty="0"/>
              <a:t>窗体应用，实现计算器功能。在两个文本框中输入数字，在组合框中选择运算符，点计算按钮后显示出计算结果。</a:t>
            </a:r>
            <a:endParaRPr lang="zh-CN" altLang="en-US" sz="2000" dirty="0"/>
          </a:p>
          <a:p>
            <a:r>
              <a:rPr lang="zh-CN" altLang="en-US" sz="2000" dirty="0"/>
              <a:t>根据教程学习</a:t>
            </a:r>
            <a:r>
              <a:rPr lang="en-GB" altLang="zh-CN" sz="2000" dirty="0"/>
              <a:t>Git</a:t>
            </a:r>
            <a:r>
              <a:rPr lang="zh-CN" altLang="en-US" sz="2000" dirty="0"/>
              <a:t>和</a:t>
            </a:r>
            <a:r>
              <a:rPr lang="en-GB" altLang="zh-CN" sz="2000" dirty="0"/>
              <a:t>Github</a:t>
            </a:r>
            <a:r>
              <a:rPr lang="zh-CN" altLang="en-US" sz="2000" dirty="0"/>
              <a:t>的使用方法。 </a:t>
            </a:r>
            <a:endParaRPr lang="en-US" altLang="zh-CN" sz="2000" dirty="0"/>
          </a:p>
          <a:p>
            <a:pPr lvl="1"/>
            <a:r>
              <a:rPr lang="zh-CN" altLang="en-US" sz="1800" dirty="0"/>
              <a:t>通过一个游戏学习</a:t>
            </a:r>
            <a:r>
              <a:rPr lang="en-GB" altLang="zh-CN" sz="1800" dirty="0"/>
              <a:t>git</a:t>
            </a:r>
            <a:r>
              <a:rPr lang="zh-CN" altLang="en-GB" sz="1800" dirty="0"/>
              <a:t>：</a:t>
            </a:r>
            <a:r>
              <a:rPr lang="en-GB" altLang="zh-CN" sz="1800" dirty="0"/>
              <a:t> </a:t>
            </a:r>
            <a:r>
              <a:rPr lang="en-GB" altLang="zh-CN" sz="1800" dirty="0">
                <a:hlinkClick r:id="rId1"/>
              </a:rPr>
              <a:t>https://learngitbranching.js.org/?locale=zh_CN</a:t>
            </a:r>
            <a:r>
              <a:rPr lang="en-GB" altLang="zh-CN" sz="1800" dirty="0"/>
              <a:t> </a:t>
            </a:r>
            <a:endParaRPr lang="en-GB" altLang="zh-CN" sz="1800" dirty="0"/>
          </a:p>
          <a:p>
            <a:pPr lvl="1"/>
            <a:r>
              <a:rPr lang="zh-CN" altLang="en-US" sz="1800" dirty="0"/>
              <a:t>在</a:t>
            </a:r>
            <a:r>
              <a:rPr lang="en-GB" altLang="zh-CN" sz="1800" dirty="0"/>
              <a:t>VS</a:t>
            </a:r>
            <a:r>
              <a:rPr lang="zh-CN" altLang="en-US" sz="1800" dirty="0"/>
              <a:t>中使用</a:t>
            </a:r>
            <a:r>
              <a:rPr lang="en-GB" altLang="zh-CN" sz="1800" dirty="0"/>
              <a:t>Github</a:t>
            </a:r>
            <a:r>
              <a:rPr lang="zh-CN" altLang="en-GB" sz="1800" dirty="0"/>
              <a:t>：</a:t>
            </a:r>
            <a:r>
              <a:rPr lang="en-GB" altLang="zh-CN" sz="1800" dirty="0"/>
              <a:t> </a:t>
            </a:r>
            <a:r>
              <a:rPr lang="en-GB" altLang="zh-CN" sz="1800" dirty="0">
                <a:hlinkClick r:id="rId2"/>
              </a:rPr>
              <a:t>https://zhuanlan.zhihu.com/p/31031838</a:t>
            </a:r>
            <a:endParaRPr lang="en-GB" altLang="zh-CN" sz="1800" dirty="0"/>
          </a:p>
          <a:p>
            <a:pPr lvl="1"/>
            <a:r>
              <a:rPr lang="zh-CN" altLang="en-US" sz="1800" dirty="0"/>
              <a:t>在</a:t>
            </a:r>
            <a:r>
              <a:rPr lang="en-GB" altLang="zh-CN" sz="1800" dirty="0"/>
              <a:t>VS</a:t>
            </a:r>
            <a:r>
              <a:rPr lang="zh-CN" altLang="en-US" sz="1800" dirty="0"/>
              <a:t>中使用</a:t>
            </a:r>
            <a:r>
              <a:rPr lang="en-GB" altLang="zh-CN" sz="1800" dirty="0"/>
              <a:t>Gitee</a:t>
            </a:r>
            <a:r>
              <a:rPr lang="zh-CN" altLang="en-GB" sz="1800" dirty="0"/>
              <a:t>：</a:t>
            </a:r>
            <a:r>
              <a:rPr lang="en-GB" altLang="zh-CN" sz="1800" dirty="0"/>
              <a:t> </a:t>
            </a:r>
            <a:r>
              <a:rPr lang="en-GB" altLang="zh-CN" sz="1800" dirty="0">
                <a:hlinkClick r:id="rId3"/>
              </a:rPr>
              <a:t>https://www.jianshu.com/p/5d7655e10576</a:t>
            </a:r>
            <a:endParaRPr lang="en-GB" altLang="zh-CN" sz="1800" dirty="0"/>
          </a:p>
          <a:p>
            <a:r>
              <a:rPr lang="zh-CN" altLang="en-US" sz="2000" dirty="0"/>
              <a:t>创建一个</a:t>
            </a:r>
            <a:r>
              <a:rPr lang="en-GB" altLang="zh-CN" sz="2000" dirty="0"/>
              <a:t>Github</a:t>
            </a:r>
            <a:r>
              <a:rPr lang="zh-CN" altLang="en-US" sz="2000" dirty="0"/>
              <a:t>或者</a:t>
            </a:r>
            <a:r>
              <a:rPr lang="en-GB" altLang="zh-CN" sz="2000" dirty="0"/>
              <a:t>Gitee</a:t>
            </a:r>
            <a:r>
              <a:rPr lang="zh-CN" altLang="en-US" sz="2000" dirty="0"/>
              <a:t>账号，并在</a:t>
            </a:r>
            <a:r>
              <a:rPr lang="en-GB" altLang="zh-CN" sz="2000" dirty="0"/>
              <a:t>Github/Gitee</a:t>
            </a:r>
            <a:r>
              <a:rPr lang="zh-CN" altLang="en-US" sz="2000" dirty="0"/>
              <a:t>上面创建一个库（如</a:t>
            </a:r>
            <a:r>
              <a:rPr lang="en-GB" altLang="zh-CN" sz="2000" dirty="0"/>
              <a:t>DotNetHomeWork</a:t>
            </a:r>
            <a:r>
              <a:rPr lang="zh-CN" altLang="en-GB" sz="2000" dirty="0"/>
              <a:t>），</a:t>
            </a:r>
            <a:r>
              <a:rPr lang="zh-CN" altLang="en-US" sz="2000" dirty="0"/>
              <a:t>以后上课的作业代码都提交到这个库里面。</a:t>
            </a:r>
            <a:endParaRPr lang="zh-CN" altLang="en-US" sz="2000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zh-CN" altLang="en-US" dirty="0"/>
              <a:t>课程形式与考核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04800" y="1248595"/>
            <a:ext cx="10396855" cy="420192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469900" indent="-457200">
              <a:lnSpc>
                <a:spcPct val="150000"/>
              </a:lnSpc>
              <a:buClr>
                <a:srgbClr val="EC7C30"/>
              </a:buClr>
              <a:buFont typeface="Arial" panose="020B0604020202090204" pitchFamily="34" charset="0"/>
              <a:buChar char="•"/>
              <a:tabLst>
                <a:tab pos="241300" algn="l"/>
              </a:tabLst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课程形式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198880" lvl="2" indent="-271780" algn="l">
              <a:lnSpc>
                <a:spcPct val="150000"/>
              </a:lnSpc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反转课堂（</a:t>
            </a:r>
            <a:r>
              <a:rPr lang="en-US" altLang="zh-CN" sz="2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12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次）</a:t>
            </a:r>
            <a:r>
              <a:rPr lang="en-US" altLang="zh-CN" sz="2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+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项目实践（</a:t>
            </a:r>
            <a:r>
              <a:rPr lang="en-US" altLang="zh-CN" sz="2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5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  <a:sym typeface="+mn-ea"/>
              </a:rPr>
              <a:t>次）</a:t>
            </a:r>
            <a:endParaRPr lang="zh-CN" altLang="en-US" sz="2400" dirty="0">
              <a:latin typeface="微软雅黑" panose="020B0503020204020204" charset="-122"/>
              <a:cs typeface="微软雅黑" panose="020B0503020204020204" charset="-122"/>
              <a:sym typeface="+mn-ea"/>
            </a:endParaRPr>
          </a:p>
          <a:p>
            <a:pPr marL="469900" lvl="1" indent="0" algn="l">
              <a:lnSpc>
                <a:spcPct val="150000"/>
              </a:lnSpc>
              <a:buClr>
                <a:srgbClr val="C55A11"/>
              </a:buClr>
              <a:buSzPct val="96000"/>
              <a:buNone/>
              <a:tabLst>
                <a:tab pos="742315" algn="l"/>
              </a:tabLst>
            </a:pPr>
            <a:r>
              <a:rPr lang="zh-CN" altLang="en-US" sz="2800" dirty="0">
                <a:latin typeface="微软雅黑" panose="020B0503020204020204" charset="-122"/>
                <a:ea typeface="微软雅黑" panose="020B0503020204020204" charset="-122"/>
                <a:sym typeface="+mn-ea"/>
              </a:rPr>
              <a:t>考核方式</a:t>
            </a:r>
            <a:endParaRPr lang="zh-CN" altLang="en-US" sz="2400" dirty="0"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1198880" lvl="2" indent="-271780">
              <a:lnSpc>
                <a:spcPct val="150000"/>
              </a:lnSpc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lang="zh-CN" altLang="zh-CN" sz="2400" dirty="0">
                <a:latin typeface="微软雅黑" panose="020B0503020204020204" charset="-122"/>
                <a:cs typeface="微软雅黑" panose="020B0503020204020204" charset="-122"/>
              </a:rPr>
              <a:t>考勤（</a:t>
            </a:r>
            <a:r>
              <a:rPr lang="en-US" altLang="zh-CN" sz="2400" dirty="0">
                <a:latin typeface="微软雅黑" panose="020B0503020204020204" charset="-122"/>
                <a:cs typeface="微软雅黑" panose="020B0503020204020204" charset="-122"/>
              </a:rPr>
              <a:t>2</a:t>
            </a:r>
            <a:r>
              <a:rPr lang="zh-CN" altLang="zh-CN" sz="2400" dirty="0">
                <a:latin typeface="微软雅黑" panose="020B0503020204020204" charset="-122"/>
                <a:cs typeface="微软雅黑" panose="020B0503020204020204" charset="-122"/>
              </a:rPr>
              <a:t>0%）：</a:t>
            </a:r>
            <a:endParaRPr lang="en-US" altLang="zh-CN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198880" lvl="2" indent="-271780">
              <a:lnSpc>
                <a:spcPct val="150000"/>
              </a:lnSpc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lang="zh-CN" altLang="zh-CN" sz="2400" dirty="0">
                <a:latin typeface="微软雅黑" panose="020B0503020204020204" charset="-122"/>
                <a:cs typeface="微软雅黑" panose="020B0503020204020204" charset="-122"/>
              </a:rPr>
              <a:t>作业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cs typeface="微软雅黑" panose="020B0503020204020204" charset="-122"/>
              </a:rPr>
              <a:t>20%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）：</a:t>
            </a:r>
            <a:r>
              <a:rPr lang="en-US" altLang="zh-CN" sz="2400" dirty="0">
                <a:latin typeface="微软雅黑" panose="020B0503020204020204" charset="-122"/>
                <a:cs typeface="微软雅黑" panose="020B0503020204020204" charset="-122"/>
              </a:rPr>
              <a:t>12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次</a:t>
            </a:r>
            <a:r>
              <a:rPr lang="zh-CN" altLang="zh-CN" sz="2400" dirty="0">
                <a:latin typeface="微软雅黑" panose="020B0503020204020204" charset="-122"/>
                <a:cs typeface="微软雅黑" panose="020B0503020204020204" charset="-122"/>
              </a:rPr>
              <a:t>作业</a:t>
            </a:r>
            <a:endParaRPr lang="en-US" altLang="zh-CN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198880" lvl="2" indent="-271780" algn="l">
              <a:lnSpc>
                <a:spcPct val="150000"/>
              </a:lnSpc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项目实践（</a:t>
            </a:r>
            <a:r>
              <a:rPr lang="en-US" altLang="zh-CN" sz="2400" dirty="0"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0%）：分组合作完成一个小项目，</a:t>
            </a:r>
            <a:r>
              <a:rPr lang="en-US" altLang="zh-CN" sz="2400" dirty="0">
                <a:latin typeface="微软雅黑" panose="020B0503020204020204" charset="-122"/>
                <a:cs typeface="微软雅黑" panose="020B0503020204020204" charset="-122"/>
              </a:rPr>
              <a:t>4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～</a:t>
            </a:r>
            <a:r>
              <a:rPr lang="en-US" altLang="zh-CN" sz="2400" dirty="0">
                <a:latin typeface="微软雅黑" panose="020B0503020204020204" charset="-122"/>
                <a:cs typeface="微软雅黑" panose="020B0503020204020204" charset="-122"/>
              </a:rPr>
              <a:t>6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人一组</a:t>
            </a:r>
            <a:endParaRPr lang="zh-CN"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1198880" lvl="2" indent="-271780">
              <a:lnSpc>
                <a:spcPct val="150000"/>
              </a:lnSpc>
              <a:buClr>
                <a:srgbClr val="C55A11"/>
              </a:buClr>
              <a:buSzPct val="96000"/>
              <a:buFont typeface="Wingdings" panose="05000000000000000000"/>
              <a:buChar char=""/>
              <a:tabLst>
                <a:tab pos="742315" algn="l"/>
              </a:tabLst>
            </a:pP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课程报告</a:t>
            </a:r>
            <a:r>
              <a:rPr lang="zh-CN" altLang="zh-CN" sz="2400" dirty="0">
                <a:latin typeface="微软雅黑" panose="020B0503020204020204" charset="-122"/>
                <a:cs typeface="微软雅黑" panose="020B0503020204020204" charset="-122"/>
              </a:rPr>
              <a:t>（</a:t>
            </a:r>
            <a:r>
              <a:rPr lang="en-US" altLang="zh-CN" sz="2400" dirty="0">
                <a:latin typeface="微软雅黑" panose="020B0503020204020204" charset="-122"/>
                <a:cs typeface="微软雅黑" panose="020B0503020204020204" charset="-122"/>
              </a:rPr>
              <a:t>3</a:t>
            </a:r>
            <a:r>
              <a:rPr lang="zh-CN" altLang="zh-CN" sz="2400" dirty="0">
                <a:latin typeface="微软雅黑" panose="020B0503020204020204" charset="-122"/>
                <a:cs typeface="微软雅黑" panose="020B0503020204020204" charset="-122"/>
              </a:rPr>
              <a:t>0%）：</a:t>
            </a:r>
            <a:r>
              <a:rPr lang="zh-CN" altLang="en-US" sz="2400" dirty="0">
                <a:latin typeface="微软雅黑" panose="020B0503020204020204" charset="-122"/>
                <a:cs typeface="微软雅黑" panose="020B0503020204020204" charset="-122"/>
              </a:rPr>
              <a:t>基于项目实践的个人工作来撰写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音频 2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1794"/>
    </mc:Choice>
    <mc:Fallback>
      <p:transition spd="slow" advTm="9179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11385804" y="481558"/>
            <a:ext cx="806195" cy="816508"/>
          </a:xfrm>
          <a:prstGeom prst="rect">
            <a:avLst/>
          </a:prstGeom>
          <a:blipFill>
            <a:blip r:embed="rId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99605" y="481159"/>
            <a:ext cx="4727103" cy="589280"/>
          </a:xfrm>
        </p:spPr>
        <p:txBody>
          <a:bodyPr/>
          <a:lstStyle/>
          <a:p>
            <a:r>
              <a:rPr lang="zh-CN" altLang="en-US" dirty="0"/>
              <a:t>参考资料</a:t>
            </a:r>
            <a:endParaRPr lang="zh-CN" altLang="en-US" dirty="0"/>
          </a:p>
        </p:txBody>
      </p:sp>
      <p:sp>
        <p:nvSpPr>
          <p:cNvPr id="8" name="object 8"/>
          <p:cNvSpPr txBox="1"/>
          <p:nvPr/>
        </p:nvSpPr>
        <p:spPr>
          <a:xfrm>
            <a:off x="319405" y="1293495"/>
            <a:ext cx="11065510" cy="1864360"/>
          </a:xfrm>
          <a:prstGeom prst="rect">
            <a:avLst/>
          </a:prstGeom>
        </p:spPr>
        <p:txBody>
          <a:bodyPr vert="horz" wrap="square" lIns="0" tIns="202565" rIns="0" bIns="0" rtlCol="0">
            <a:spAutoFit/>
          </a:bodyPr>
          <a:lstStyle/>
          <a:p>
            <a:pPr marL="241300" indent="-228600">
              <a:lnSpc>
                <a:spcPct val="100000"/>
              </a:lnSpc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sz="2800" b="1" spc="-5" dirty="0">
                <a:latin typeface="微软雅黑" panose="020B0503020204020204" charset="-122"/>
                <a:cs typeface="微软雅黑" panose="020B0503020204020204" charset="-122"/>
              </a:rPr>
              <a:t>教材</a:t>
            </a:r>
            <a:endParaRPr sz="2800" spc="-5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698500" lvl="1" indent="-228600">
              <a:lnSpc>
                <a:spcPct val="100000"/>
              </a:lnSpc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《</a:t>
            </a:r>
            <a:r>
              <a:rPr sz="2800" spc="215" dirty="0">
                <a:latin typeface="Cambria" panose="02040503050406030204"/>
                <a:cs typeface="Cambria" panose="02040503050406030204"/>
              </a:rPr>
              <a:t>C#</a:t>
            </a:r>
            <a:r>
              <a:rPr sz="2800" spc="-5" dirty="0">
                <a:latin typeface="微软雅黑" panose="020B0503020204020204" charset="-122"/>
                <a:cs typeface="微软雅黑" panose="020B0503020204020204" charset="-122"/>
              </a:rPr>
              <a:t>程序设计教程》</a:t>
            </a:r>
            <a:r>
              <a:rPr lang="zh-CN" altLang="en-US" sz="2800" spc="-5" dirty="0">
                <a:latin typeface="微软雅黑" panose="020B0503020204020204" charset="-122"/>
                <a:cs typeface="微软雅黑" panose="020B0503020204020204" charset="-122"/>
              </a:rPr>
              <a:t>（第二版）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唐大仕</a:t>
            </a:r>
            <a:r>
              <a:rPr lang="zh-CN" sz="2400" dirty="0">
                <a:latin typeface="微软雅黑" panose="020B0503020204020204" charset="-122"/>
                <a:cs typeface="微软雅黑" panose="020B0503020204020204" charset="-122"/>
              </a:rPr>
              <a:t>，</a:t>
            </a:r>
            <a:r>
              <a:rPr sz="2400" dirty="0">
                <a:latin typeface="微软雅黑" panose="020B0503020204020204" charset="-122"/>
                <a:cs typeface="微软雅黑" panose="020B0503020204020204" charset="-122"/>
              </a:rPr>
              <a:t>清华大学出版社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  <a:p>
            <a:pPr marL="241300" lvl="0" indent="-228600">
              <a:lnSpc>
                <a:spcPct val="100000"/>
              </a:lnSpc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lang="zh-CN" altLang="en-US" sz="2800" b="1" dirty="0">
                <a:sym typeface="+mn-ea"/>
              </a:rPr>
              <a:t>作者的慕课（</a:t>
            </a:r>
            <a:r>
              <a:rPr lang="en-US" altLang="zh-CN" sz="2800" b="1" dirty="0">
                <a:sym typeface="+mn-ea"/>
              </a:rPr>
              <a:t>MOOC</a:t>
            </a:r>
            <a:r>
              <a:rPr lang="zh-CN" altLang="en-US" sz="2800" b="1" dirty="0">
                <a:sym typeface="+mn-ea"/>
              </a:rPr>
              <a:t>）</a:t>
            </a:r>
            <a:endParaRPr lang="zh-CN" altLang="en-US" sz="3100" b="1" dirty="0">
              <a:sym typeface="+mn-ea"/>
            </a:endParaRPr>
          </a:p>
          <a:p>
            <a:pPr marL="698500" lvl="1" indent="-228600">
              <a:lnSpc>
                <a:spcPct val="100000"/>
              </a:lnSpc>
              <a:buClr>
                <a:srgbClr val="EC7C30"/>
              </a:buClr>
              <a:buFont typeface="Arial" panose="020B0604020202090204"/>
              <a:buChar char="•"/>
              <a:tabLst>
                <a:tab pos="241300" algn="l"/>
              </a:tabLst>
            </a:pPr>
            <a:r>
              <a:rPr sz="2400" dirty="0">
                <a:sym typeface="+mn-ea"/>
              </a:rPr>
              <a:t>https://www.icourse163.org/course/PKU-1001663016  </a:t>
            </a:r>
            <a:endParaRPr sz="2400" dirty="0">
              <a:latin typeface="微软雅黑" panose="020B0503020204020204" charset="-122"/>
              <a:cs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7805" y="3520440"/>
            <a:ext cx="2236470" cy="2961005"/>
          </a:xfrm>
          <a:prstGeom prst="rect">
            <a:avLst/>
          </a:prstGeom>
        </p:spPr>
      </p:pic>
      <p:sp>
        <p:nvSpPr>
          <p:cNvPr id="9" name="object 9"/>
          <p:cNvSpPr/>
          <p:nvPr/>
        </p:nvSpPr>
        <p:spPr>
          <a:xfrm>
            <a:off x="5803138" y="3574415"/>
            <a:ext cx="2900171" cy="285292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pic>
        <p:nvPicPr>
          <p:cNvPr id="7" name="音频 6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802"/>
    </mc:Choice>
    <mc:Fallback>
      <p:transition spd="slow" advTm="638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文本占位符 4"/>
          <p:cNvSpPr txBox="1"/>
          <p:nvPr/>
        </p:nvSpPr>
        <p:spPr>
          <a:xfrm>
            <a:off x="2819400" y="3276600"/>
            <a:ext cx="7011751" cy="75565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90204" pitchFamily="34" charset="0"/>
              <a:buNone/>
              <a:defRPr sz="48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9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1</a:t>
            </a:r>
            <a:r>
              <a:rPr lang="zh-CN" altLang="en-US" dirty="0"/>
              <a:t>、 </a:t>
            </a:r>
            <a:r>
              <a:rPr lang="en-US" altLang="zh-CN" dirty="0"/>
              <a:t>C#</a:t>
            </a:r>
            <a:r>
              <a:rPr lang="zh-CN" altLang="en-US" dirty="0"/>
              <a:t>语言简介</a:t>
            </a:r>
            <a:endParaRPr lang="en-US" altLang="zh-CN" dirty="0"/>
          </a:p>
        </p:txBody>
      </p:sp>
      <p:pic>
        <p:nvPicPr>
          <p:cNvPr id="2" name="音频 1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91"/>
    </mc:Choice>
    <mc:Fallback>
      <p:transition spd="slow" advTm="81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3"/>
          </p:nvPr>
        </p:nvSpPr>
        <p:spPr>
          <a:xfrm>
            <a:off x="1285635" y="462109"/>
            <a:ext cx="4727103" cy="590931"/>
          </a:xfrm>
        </p:spPr>
        <p:txBody>
          <a:bodyPr/>
          <a:lstStyle/>
          <a:p>
            <a:r>
              <a:rPr lang="zh-CN" altLang="en-US" dirty="0"/>
              <a:t>常用的编程语言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349" r="33535" b="17310"/>
          <a:stretch>
            <a:fillRect/>
          </a:stretch>
        </p:blipFill>
        <p:spPr>
          <a:xfrm>
            <a:off x="1343660" y="1184910"/>
            <a:ext cx="9264650" cy="5135880"/>
          </a:xfrm>
          <a:prstGeom prst="rect">
            <a:avLst/>
          </a:prstGeom>
        </p:spPr>
      </p:pic>
      <p:pic>
        <p:nvPicPr>
          <p:cNvPr id="5" name="音频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685"/>
    </mc:Choice>
    <mc:Fallback>
      <p:transition spd="slow" advTm="189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p="http://schemas.openxmlformats.org/presentationml/2006/main">
  <p:tag name="KSO_WM_SLIDE_MODEL_TYPE" val="numdgm"/>
</p:tagLst>
</file>

<file path=ppt/tags/tag2.xml><?xml version="1.0" encoding="utf-8"?>
<p:tagLst xmlns:p="http://schemas.openxmlformats.org/presentationml/2006/main">
  <p:tag name="TIMING" val="|86.7"/>
</p:tagLst>
</file>

<file path=ppt/tags/tag3.xml><?xml version="1.0" encoding="utf-8"?>
<p:tagLst xmlns:p="http://schemas.openxmlformats.org/presentationml/2006/main">
  <p:tag name="TIMING" val="|92.7"/>
</p:tagLst>
</file>

<file path=ppt/tags/tag4.xml><?xml version="1.0" encoding="utf-8"?>
<p:tagLst xmlns:p="http://schemas.openxmlformats.org/presentationml/2006/main">
  <p:tag name="TIMING" val="|26.4|8.2"/>
</p:tagLst>
</file>

<file path=ppt/tags/tag5.xml><?xml version="1.0" encoding="utf-8"?>
<p:tagLst xmlns:p="http://schemas.openxmlformats.org/presentationml/2006/main">
  <p:tag name="TIMING" val="|43.5"/>
</p:tagLst>
</file>

<file path=ppt/tags/tag6.xml><?xml version="1.0" encoding="utf-8"?>
<p:tagLst xmlns:p="http://schemas.openxmlformats.org/presentationml/2006/main">
  <p:tag name="TIMING" val="|30.7|10.3"/>
</p:tagLst>
</file>

<file path=ppt/theme/theme1.xml><?xml version="1.0" encoding="utf-8"?>
<a:theme xmlns:a="http://schemas.openxmlformats.org/drawingml/2006/main" name="Office 主题">
  <a:themeElements>
    <a:clrScheme name="微立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4925C"/>
      </a:accent1>
      <a:accent2>
        <a:srgbClr val="124C50"/>
      </a:accent2>
      <a:accent3>
        <a:srgbClr val="DB7051"/>
      </a:accent3>
      <a:accent4>
        <a:srgbClr val="1C73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lin ang="27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">
  <a:themeElements>
    <a:clrScheme name="微立体.pptx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F4925C"/>
      </a:accent1>
      <a:accent2>
        <a:srgbClr val="124C50"/>
      </a:accent2>
      <a:accent3>
        <a:srgbClr val="DB7051"/>
      </a:accent3>
      <a:accent4>
        <a:srgbClr val="1C737A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p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bg1">
                <a:shade val="30000"/>
                <a:satMod val="115000"/>
              </a:schemeClr>
            </a:gs>
            <a:gs pos="50000">
              <a:schemeClr val="bg1">
                <a:shade val="67500"/>
                <a:satMod val="115000"/>
              </a:schemeClr>
            </a:gs>
            <a:gs pos="100000">
              <a:schemeClr val="bg1">
                <a:shade val="100000"/>
                <a:satMod val="115000"/>
              </a:schemeClr>
            </a:gs>
          </a:gsLst>
          <a:lin ang="2700000" scaled="1"/>
          <a:tileRect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微立体.pptx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微立体.pptx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微立体.pptx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微立体.pptx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微立体.pptx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微立体.pptx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微立体.pptx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微立体.pptx">
    <a:dk1>
      <a:srgbClr val="000000"/>
    </a:dk1>
    <a:lt1>
      <a:srgbClr val="FFFFFF"/>
    </a:lt1>
    <a:dk2>
      <a:srgbClr val="000000"/>
    </a:dk2>
    <a:lt2>
      <a:srgbClr val="FFFFFF"/>
    </a:lt2>
    <a:accent1>
      <a:srgbClr val="F4925C"/>
    </a:accent1>
    <a:accent2>
      <a:srgbClr val="124C50"/>
    </a:accent2>
    <a:accent3>
      <a:srgbClr val="DB7051"/>
    </a:accent3>
    <a:accent4>
      <a:srgbClr val="1C737A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5346</Words>
  <Application>WPS 文字</Application>
  <PresentationFormat>宽屏</PresentationFormat>
  <Paragraphs>610</Paragraphs>
  <Slides>55</Slides>
  <Notes>8</Notes>
  <HiddenSlides>0</HiddenSlides>
  <MMClips>127</MMClips>
  <ScaleCrop>false</ScaleCrop>
  <HeadingPairs>
    <vt:vector size="6" baseType="variant">
      <vt:variant>
        <vt:lpstr>已用的字体</vt:lpstr>
      </vt:variant>
      <vt:variant>
        <vt:i4>36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55</vt:i4>
      </vt:variant>
    </vt:vector>
  </HeadingPairs>
  <TitlesOfParts>
    <vt:vector size="93" baseType="lpstr">
      <vt:lpstr>Arial</vt:lpstr>
      <vt:lpstr>方正书宋_GBK</vt:lpstr>
      <vt:lpstr>Wingdings</vt:lpstr>
      <vt:lpstr>Century Gothic</vt:lpstr>
      <vt:lpstr>微软雅黑</vt:lpstr>
      <vt:lpstr>汉仪旗黑</vt:lpstr>
      <vt:lpstr>Cambria</vt:lpstr>
      <vt:lpstr>华文宋体</vt:lpstr>
      <vt:lpstr>Arial</vt:lpstr>
      <vt:lpstr>Wingdings</vt:lpstr>
      <vt:lpstr>宋体</vt:lpstr>
      <vt:lpstr>汉仪书宋二KW</vt:lpstr>
      <vt:lpstr>Times</vt:lpstr>
      <vt:lpstr>Impact</vt:lpstr>
      <vt:lpstr>Calibri</vt:lpstr>
      <vt:lpstr>Helvetica Neue</vt:lpstr>
      <vt:lpstr>Times New Roman</vt:lpstr>
      <vt:lpstr>MS PGothic</vt:lpstr>
      <vt:lpstr>Lucida Console</vt:lpstr>
      <vt:lpstr>Times New Roman</vt:lpstr>
      <vt:lpstr>楷体</vt:lpstr>
      <vt:lpstr>汉仪楷体KW</vt:lpstr>
      <vt:lpstr>Cambria</vt:lpstr>
      <vt:lpstr>苹方-简</vt:lpstr>
      <vt:lpstr>Georgia</vt:lpstr>
      <vt:lpstr>Tahoma</vt:lpstr>
      <vt:lpstr>Microsoft JhengHei</vt:lpstr>
      <vt:lpstr>汉仪中简黑简</vt:lpstr>
      <vt:lpstr>Noto Sans CJK JP Regular</vt:lpstr>
      <vt:lpstr>Thonburi</vt:lpstr>
      <vt:lpstr>宋体</vt:lpstr>
      <vt:lpstr>Arial Unicode MS</vt:lpstr>
      <vt:lpstr>等线</vt:lpstr>
      <vt:lpstr>汉仪中等线KW</vt:lpstr>
      <vt:lpstr>微软雅黑</vt:lpstr>
      <vt:lpstr>Century Gothic</vt:lpstr>
      <vt:lpstr>Office 主题</vt:lpstr>
      <vt:lpstr>1_Office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唐大仕</dc:creator>
  <cp:lastModifiedBy>jiaxy</cp:lastModifiedBy>
  <cp:revision>646</cp:revision>
  <dcterms:created xsi:type="dcterms:W3CDTF">2021-02-25T10:00:40Z</dcterms:created>
  <dcterms:modified xsi:type="dcterms:W3CDTF">2021-02-25T10:00:40Z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or">
    <vt:lpwstr>Microsoft® PowerPoint® 2016</vt:lpwstr>
  </property>
  <property fmtid="{D5CDD505-2E9C-101B-9397-08002B2CF9AE}" pid="3" name="KSOProductBuildVer">
    <vt:lpwstr>2052-2.5.0.4070</vt:lpwstr>
  </property>
</Properties>
</file>